
<file path=[Content_Types].xml><?xml version="1.0" encoding="utf-8"?>
<Types xmlns="http://schemas.openxmlformats.org/package/2006/content-types">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96" r:id="rId3"/>
    <p:sldId id="259" r:id="rId5"/>
    <p:sldId id="430" r:id="rId6"/>
    <p:sldId id="448" r:id="rId7"/>
    <p:sldId id="379" r:id="rId8"/>
    <p:sldId id="311" r:id="rId9"/>
    <p:sldId id="310" r:id="rId10"/>
    <p:sldId id="297" r:id="rId11"/>
    <p:sldId id="298" r:id="rId12"/>
    <p:sldId id="382" r:id="rId13"/>
    <p:sldId id="384" r:id="rId14"/>
    <p:sldId id="315" r:id="rId15"/>
    <p:sldId id="385" r:id="rId16"/>
    <p:sldId id="354" r:id="rId17"/>
    <p:sldId id="324" r:id="rId18"/>
    <p:sldId id="386" r:id="rId19"/>
    <p:sldId id="325" r:id="rId20"/>
    <p:sldId id="326" r:id="rId21"/>
    <p:sldId id="329" r:id="rId22"/>
    <p:sldId id="335" r:id="rId23"/>
    <p:sldId id="336" r:id="rId24"/>
    <p:sldId id="337" r:id="rId25"/>
  </p:sldIdLst>
  <p:sldSz cx="12192000" cy="6858000"/>
  <p:notesSz cx="6858000" cy="9144000"/>
  <p:embeddedFontLst>
    <p:embeddedFont>
      <p:font typeface="Calibri" panose="020F0502020204030204" pitchFamily="34" charset="0"/>
      <p:regular r:id="rId29"/>
      <p:bold r:id="rId30"/>
      <p:italic r:id="rId31"/>
      <p:boldItalic r:id="rId32"/>
    </p:embeddedFont>
  </p:embeddedFontLst>
  <p:defaultTextStyle>
    <a:defPPr>
      <a:defRPr lang="en-US"/>
    </a:defPPr>
    <a:lvl1pPr algn="l" defTabSz="457200" rtl="0" eaLnBrk="0" fontAlgn="base" hangingPunct="0">
      <a:spcBef>
        <a:spcPct val="0"/>
      </a:spcBef>
      <a:spcAft>
        <a:spcPct val="0"/>
      </a:spcAft>
      <a:defRPr kern="1200">
        <a:solidFill>
          <a:schemeClr val="tx1"/>
        </a:solidFill>
        <a:latin typeface="Times New Roman" panose="02020603050405020304" pitchFamily="18" charset="0"/>
        <a:ea typeface="思源黑体 CN"/>
        <a:cs typeface="思源黑体 CN"/>
      </a:defRPr>
    </a:lvl1pPr>
    <a:lvl2pPr marL="457200" algn="l" defTabSz="457200" rtl="0" eaLnBrk="0" fontAlgn="base" hangingPunct="0">
      <a:spcBef>
        <a:spcPct val="0"/>
      </a:spcBef>
      <a:spcAft>
        <a:spcPct val="0"/>
      </a:spcAft>
      <a:defRPr kern="1200">
        <a:solidFill>
          <a:schemeClr val="tx1"/>
        </a:solidFill>
        <a:latin typeface="Times New Roman" panose="02020603050405020304" pitchFamily="18" charset="0"/>
        <a:ea typeface="思源黑体 CN"/>
        <a:cs typeface="思源黑体 CN"/>
      </a:defRPr>
    </a:lvl2pPr>
    <a:lvl3pPr marL="914400" algn="l" defTabSz="457200" rtl="0" eaLnBrk="0" fontAlgn="base" hangingPunct="0">
      <a:spcBef>
        <a:spcPct val="0"/>
      </a:spcBef>
      <a:spcAft>
        <a:spcPct val="0"/>
      </a:spcAft>
      <a:defRPr kern="1200">
        <a:solidFill>
          <a:schemeClr val="tx1"/>
        </a:solidFill>
        <a:latin typeface="Times New Roman" panose="02020603050405020304" pitchFamily="18" charset="0"/>
        <a:ea typeface="思源黑体 CN"/>
        <a:cs typeface="思源黑体 CN"/>
      </a:defRPr>
    </a:lvl3pPr>
    <a:lvl4pPr marL="1371600" algn="l" defTabSz="457200" rtl="0" eaLnBrk="0" fontAlgn="base" hangingPunct="0">
      <a:spcBef>
        <a:spcPct val="0"/>
      </a:spcBef>
      <a:spcAft>
        <a:spcPct val="0"/>
      </a:spcAft>
      <a:defRPr kern="1200">
        <a:solidFill>
          <a:schemeClr val="tx1"/>
        </a:solidFill>
        <a:latin typeface="Times New Roman" panose="02020603050405020304" pitchFamily="18" charset="0"/>
        <a:ea typeface="思源黑体 CN"/>
        <a:cs typeface="思源黑体 CN"/>
      </a:defRPr>
    </a:lvl4pPr>
    <a:lvl5pPr marL="1828800" algn="l" defTabSz="457200" rtl="0" eaLnBrk="0" fontAlgn="base" hangingPunct="0">
      <a:spcBef>
        <a:spcPct val="0"/>
      </a:spcBef>
      <a:spcAft>
        <a:spcPct val="0"/>
      </a:spcAft>
      <a:defRPr kern="1200">
        <a:solidFill>
          <a:schemeClr val="tx1"/>
        </a:solidFill>
        <a:latin typeface="Times New Roman" panose="02020603050405020304" pitchFamily="18" charset="0"/>
        <a:ea typeface="思源黑体 CN"/>
        <a:cs typeface="思源黑体 CN"/>
      </a:defRPr>
    </a:lvl5pPr>
    <a:lvl6pPr marL="2286000" algn="l" defTabSz="914400" rtl="0" eaLnBrk="1" latinLnBrk="0" hangingPunct="1">
      <a:defRPr kern="1200">
        <a:solidFill>
          <a:schemeClr val="tx1"/>
        </a:solidFill>
        <a:latin typeface="Times New Roman" panose="02020603050405020304" pitchFamily="18" charset="0"/>
        <a:ea typeface="思源黑体 CN"/>
        <a:cs typeface="思源黑体 CN"/>
      </a:defRPr>
    </a:lvl6pPr>
    <a:lvl7pPr marL="2743200" algn="l" defTabSz="914400" rtl="0" eaLnBrk="1" latinLnBrk="0" hangingPunct="1">
      <a:defRPr kern="1200">
        <a:solidFill>
          <a:schemeClr val="tx1"/>
        </a:solidFill>
        <a:latin typeface="Times New Roman" panose="02020603050405020304" pitchFamily="18" charset="0"/>
        <a:ea typeface="思源黑体 CN"/>
        <a:cs typeface="思源黑体 CN"/>
      </a:defRPr>
    </a:lvl7pPr>
    <a:lvl8pPr marL="3200400" algn="l" defTabSz="914400" rtl="0" eaLnBrk="1" latinLnBrk="0" hangingPunct="1">
      <a:defRPr kern="1200">
        <a:solidFill>
          <a:schemeClr val="tx1"/>
        </a:solidFill>
        <a:latin typeface="Times New Roman" panose="02020603050405020304" pitchFamily="18" charset="0"/>
        <a:ea typeface="思源黑体 CN"/>
        <a:cs typeface="思源黑体 CN"/>
      </a:defRPr>
    </a:lvl8pPr>
    <a:lvl9pPr marL="3657600" algn="l" defTabSz="914400" rtl="0" eaLnBrk="1" latinLnBrk="0" hangingPunct="1">
      <a:defRPr kern="1200">
        <a:solidFill>
          <a:schemeClr val="tx1"/>
        </a:solidFill>
        <a:latin typeface="Times New Roman" panose="02020603050405020304" pitchFamily="18" charset="0"/>
        <a:ea typeface="思源黑体 CN"/>
        <a:cs typeface="思源黑体 CN"/>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2494F2"/>
    <a:srgbClr val="FFFFFF"/>
    <a:srgbClr val="692AA2"/>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2804" autoAdjust="0"/>
  </p:normalViewPr>
  <p:slideViewPr>
    <p:cSldViewPr>
      <p:cViewPr varScale="1">
        <p:scale>
          <a:sx n="81" d="100"/>
          <a:sy n="81" d="100"/>
        </p:scale>
        <p:origin x="1086" y="60"/>
      </p:cViewPr>
      <p:guideLst>
        <p:guide orient="horz" pos="2183"/>
        <p:guide pos="384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fontAlgn="auto" hangingPunct="1">
              <a:spcBef>
                <a:spcPts val="0"/>
              </a:spcBef>
              <a:spcAft>
                <a:spcPts val="0"/>
              </a:spcAft>
              <a:buFontTx/>
              <a:buNone/>
              <a:defRPr sz="1200">
                <a:latin typeface="Arial" panose="020B0604020202020204" pitchFamily="34" charset="0"/>
                <a:ea typeface="+mn-ea"/>
                <a:cs typeface="+mn-cs"/>
              </a:defRPr>
            </a:lvl1pPr>
          </a:lstStyle>
          <a:p>
            <a:pPr>
              <a:defRPr/>
            </a:pPr>
            <a:endParaRPr lang="zh-CN" altLang="en-US"/>
          </a:p>
        </p:txBody>
      </p:sp>
      <p:sp>
        <p:nvSpPr>
          <p:cNvPr id="8601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fontAlgn="auto" hangingPunct="1">
              <a:spcBef>
                <a:spcPts val="0"/>
              </a:spcBef>
              <a:spcAft>
                <a:spcPts val="0"/>
              </a:spcAft>
              <a:buFontTx/>
              <a:buNone/>
              <a:defRPr sz="1200">
                <a:latin typeface="Arial" panose="020B0604020202020204" pitchFamily="34" charset="0"/>
                <a:ea typeface="+mn-ea"/>
                <a:cs typeface="+mn-cs"/>
              </a:defRPr>
            </a:lvl1pPr>
          </a:lstStyle>
          <a:p>
            <a:pPr>
              <a:defRPr/>
            </a:pPr>
            <a:endParaRPr lang="en-US" altLang="zh-CN"/>
          </a:p>
        </p:txBody>
      </p:sp>
      <p:sp>
        <p:nvSpPr>
          <p:cNvPr id="4100" name="Rectangle 4"/>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9"/>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8602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fontAlgn="auto" hangingPunct="1">
              <a:spcBef>
                <a:spcPts val="0"/>
              </a:spcBef>
              <a:spcAft>
                <a:spcPts val="0"/>
              </a:spcAft>
              <a:buFontTx/>
              <a:buNone/>
              <a:defRPr sz="1200">
                <a:latin typeface="Arial" panose="020B0604020202020204" pitchFamily="34" charset="0"/>
                <a:ea typeface="+mn-ea"/>
                <a:cs typeface="+mn-cs"/>
              </a:defRPr>
            </a:lvl1pPr>
          </a:lstStyle>
          <a:p>
            <a:pPr>
              <a:defRPr/>
            </a:pPr>
            <a:endParaRPr lang="en-US" altLang="zh-CN"/>
          </a:p>
        </p:txBody>
      </p:sp>
      <p:sp>
        <p:nvSpPr>
          <p:cNvPr id="8602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fontAlgn="auto" hangingPunct="1">
              <a:spcBef>
                <a:spcPts val="0"/>
              </a:spcBef>
              <a:spcAft>
                <a:spcPts val="0"/>
              </a:spcAft>
              <a:buFontTx/>
              <a:buNone/>
              <a:defRPr sz="1200">
                <a:latin typeface="+mn-lt"/>
                <a:ea typeface="+mn-ea"/>
                <a:cs typeface="+mn-cs"/>
              </a:defRPr>
            </a:lvl1pPr>
          </a:lstStyle>
          <a:p>
            <a:pPr>
              <a:defRPr/>
            </a:pPr>
            <a:fld id="{F56531CA-BBC0-45CB-B1B4-F3310F523B74}"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p:nvPr>
        </p:nvSpPr>
        <p:spPr/>
      </p:sp>
      <p:sp>
        <p:nvSpPr>
          <p:cNvPr id="614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思源黑体 CN"/>
                <a:cs typeface="思源黑体 CN"/>
              </a:defRPr>
            </a:lvl1pPr>
            <a:lvl2pPr marL="742950" indent="-285750">
              <a:defRPr>
                <a:solidFill>
                  <a:schemeClr val="tx1"/>
                </a:solidFill>
                <a:latin typeface="Times New Roman" panose="02020603050405020304" pitchFamily="18" charset="0"/>
                <a:ea typeface="思源黑体 CN"/>
                <a:cs typeface="思源黑体 CN"/>
              </a:defRPr>
            </a:lvl2pPr>
            <a:lvl3pPr marL="1143000" indent="-228600">
              <a:defRPr>
                <a:solidFill>
                  <a:schemeClr val="tx1"/>
                </a:solidFill>
                <a:latin typeface="Times New Roman" panose="02020603050405020304" pitchFamily="18" charset="0"/>
                <a:ea typeface="思源黑体 CN"/>
                <a:cs typeface="思源黑体 CN"/>
              </a:defRPr>
            </a:lvl3pPr>
            <a:lvl4pPr marL="1600200" indent="-228600">
              <a:defRPr>
                <a:solidFill>
                  <a:schemeClr val="tx1"/>
                </a:solidFill>
                <a:latin typeface="Times New Roman" panose="02020603050405020304" pitchFamily="18" charset="0"/>
                <a:ea typeface="思源黑体 CN"/>
                <a:cs typeface="思源黑体 CN"/>
              </a:defRPr>
            </a:lvl4pPr>
            <a:lvl5pPr marL="2057400" indent="-228600">
              <a:defRPr>
                <a:solidFill>
                  <a:schemeClr val="tx1"/>
                </a:solidFill>
                <a:latin typeface="Times New Roman" panose="02020603050405020304" pitchFamily="18" charset="0"/>
                <a:ea typeface="思源黑体 CN"/>
                <a:cs typeface="思源黑体 CN"/>
              </a:defRPr>
            </a:lvl5pPr>
            <a:lvl6pPr marL="25146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6pPr>
            <a:lvl7pPr marL="29718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7pPr>
            <a:lvl8pPr marL="34290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8pPr>
            <a:lvl9pPr marL="38862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9pPr>
          </a:lstStyle>
          <a:p>
            <a:pPr fontAlgn="base">
              <a:spcBef>
                <a:spcPct val="0"/>
              </a:spcBef>
              <a:spcAft>
                <a:spcPct val="0"/>
              </a:spcAft>
            </a:pPr>
            <a:fld id="{A4F401FB-9521-4511-A6BE-C5AC0BB335AA}" type="slidenum">
              <a:rPr lang="zh-CN" altLang="en-US" smtClean="0">
                <a:latin typeface="Calibri" panose="020F0502020204030204" pitchFamily="34" charset="0"/>
                <a:ea typeface="宋体" panose="02010600030101010101" pitchFamily="2" charset="-122"/>
              </a:rPr>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pPr>
            <a:fld id="{767B15F6-F03C-4CD7-8284-D444ADB21A5C}" type="slidenum">
              <a:rPr lang="zh-CN" altLang="en-US" smtClean="0"/>
            </a:fld>
            <a:endParaRPr lang="zh-CN" altLang="en-US"/>
          </a:p>
        </p:txBody>
      </p:sp>
      <p:sp>
        <p:nvSpPr>
          <p:cNvPr id="8195" name="Rectangle 2"/>
          <p:cNvSpPr>
            <a:spLocks noGrp="1" noRot="1" noChangeAspect="1" noChangeArrowheads="1" noTextEdit="1"/>
          </p:cNvSpPr>
          <p:nvPr>
            <p:ph type="sldImg" idx="4294967295"/>
          </p:nvPr>
        </p:nvSpPr>
        <p:spPr/>
      </p:sp>
      <p:sp>
        <p:nvSpPr>
          <p:cNvPr id="8196" name="Rectangle 3"/>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pPr>
            <a:fld id="{BE603186-C115-4A71-9344-D3D5E9F1C64B}" type="slidenum">
              <a:rPr lang="zh-CN" altLang="en-US" smtClean="0"/>
            </a:fld>
            <a:endParaRPr lang="zh-CN" altLang="en-US"/>
          </a:p>
        </p:txBody>
      </p:sp>
      <p:sp>
        <p:nvSpPr>
          <p:cNvPr id="11267" name="Rectangle 2"/>
          <p:cNvSpPr>
            <a:spLocks noGrp="1" noRot="1" noChangeAspect="1" noChangeArrowheads="1" noTextEdit="1"/>
          </p:cNvSpPr>
          <p:nvPr>
            <p:ph type="sldImg" idx="4294967295"/>
          </p:nvPr>
        </p:nvSpPr>
        <p:spPr/>
      </p:sp>
      <p:sp>
        <p:nvSpPr>
          <p:cNvPr id="11268" name="Rectangle 3"/>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p:nvPr>
        </p:nvSpPr>
        <p:spPr/>
      </p:sp>
      <p:sp>
        <p:nvSpPr>
          <p:cNvPr id="2662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缺科研成果界面</a:t>
            </a:r>
            <a:endParaRPr lang="zh-CN" altLang="en-US"/>
          </a:p>
        </p:txBody>
      </p:sp>
      <p:sp>
        <p:nvSpPr>
          <p:cNvPr id="26628"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思源黑体 CN"/>
                <a:cs typeface="思源黑体 CN"/>
              </a:defRPr>
            </a:lvl1pPr>
            <a:lvl2pPr marL="742950" indent="-285750">
              <a:defRPr>
                <a:solidFill>
                  <a:schemeClr val="tx1"/>
                </a:solidFill>
                <a:latin typeface="Times New Roman" panose="02020603050405020304" pitchFamily="18" charset="0"/>
                <a:ea typeface="思源黑体 CN"/>
                <a:cs typeface="思源黑体 CN"/>
              </a:defRPr>
            </a:lvl2pPr>
            <a:lvl3pPr marL="1143000" indent="-228600">
              <a:defRPr>
                <a:solidFill>
                  <a:schemeClr val="tx1"/>
                </a:solidFill>
                <a:latin typeface="Times New Roman" panose="02020603050405020304" pitchFamily="18" charset="0"/>
                <a:ea typeface="思源黑体 CN"/>
                <a:cs typeface="思源黑体 CN"/>
              </a:defRPr>
            </a:lvl3pPr>
            <a:lvl4pPr marL="1600200" indent="-228600">
              <a:defRPr>
                <a:solidFill>
                  <a:schemeClr val="tx1"/>
                </a:solidFill>
                <a:latin typeface="Times New Roman" panose="02020603050405020304" pitchFamily="18" charset="0"/>
                <a:ea typeface="思源黑体 CN"/>
                <a:cs typeface="思源黑体 CN"/>
              </a:defRPr>
            </a:lvl4pPr>
            <a:lvl5pPr marL="2057400" indent="-228600">
              <a:defRPr>
                <a:solidFill>
                  <a:schemeClr val="tx1"/>
                </a:solidFill>
                <a:latin typeface="Times New Roman" panose="02020603050405020304" pitchFamily="18" charset="0"/>
                <a:ea typeface="思源黑体 CN"/>
                <a:cs typeface="思源黑体 CN"/>
              </a:defRPr>
            </a:lvl5pPr>
            <a:lvl6pPr marL="25146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6pPr>
            <a:lvl7pPr marL="29718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7pPr>
            <a:lvl8pPr marL="34290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8pPr>
            <a:lvl9pPr marL="3886200" indent="-228600" defTabSz="457200" fontAlgn="base">
              <a:spcBef>
                <a:spcPct val="0"/>
              </a:spcBef>
              <a:spcAft>
                <a:spcPct val="0"/>
              </a:spcAft>
              <a:defRPr>
                <a:solidFill>
                  <a:schemeClr val="tx1"/>
                </a:solidFill>
                <a:latin typeface="Times New Roman" panose="02020603050405020304" pitchFamily="18" charset="0"/>
                <a:ea typeface="思源黑体 CN"/>
                <a:cs typeface="思源黑体 CN"/>
              </a:defRPr>
            </a:lvl9pPr>
          </a:lstStyle>
          <a:p>
            <a:pPr fontAlgn="base">
              <a:spcBef>
                <a:spcPct val="0"/>
              </a:spcBef>
              <a:spcAft>
                <a:spcPct val="0"/>
              </a:spcAft>
            </a:pPr>
            <a:fld id="{F1C326DB-A941-4784-A28F-425AAA27971A}" type="slidenum">
              <a:rPr lang="zh-CN" altLang="en-US" smtClean="0">
                <a:latin typeface="Calibri" panose="020F0502020204030204" pitchFamily="34" charset="0"/>
                <a:ea typeface="宋体" panose="02010600030101010101" pitchFamily="2" charset="-122"/>
              </a:rPr>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731CBAAC-908A-4AB7-A3DF-A66B1316B48E}"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1912C86-60D0-4292-A0CB-C58804D4FFA8}"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lvl1pPr>
              <a:defRPr/>
            </a:lvl1pPr>
          </a:lstStyle>
          <a:p>
            <a:pPr>
              <a:defRPr/>
            </a:pPr>
            <a:fld id="{A8C1F685-06D8-484D-AA76-B7338D097202}"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44A80A9-8647-40DB-8A96-B0793D691D3C}"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lvl1pPr>
              <a:defRPr/>
            </a:lvl1pPr>
          </a:lstStyle>
          <a:p>
            <a:pPr>
              <a:defRPr/>
            </a:pPr>
            <a:fld id="{8C617A79-6A03-48BA-B3B4-57CFCC1AC44E}"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8AA3D79-B794-4A02-A1BB-B9403F82F848}"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1344" y="170520"/>
            <a:ext cx="5040560" cy="612305"/>
          </a:xfrm>
        </p:spPr>
        <p:txBody>
          <a:bodyPr>
            <a:normAutofit/>
          </a:bodyPr>
          <a:lstStyle>
            <a:lvl1pPr algn="l">
              <a:defRPr sz="2800" b="1"/>
            </a:lvl1pPr>
          </a:lstStyle>
          <a:p>
            <a:r>
              <a:rPr lang="zh-CN" altLang="en-US" dirty="0"/>
              <a:t>单击此处编辑母版标题样式</a:t>
            </a:r>
            <a:endParaRPr lang="en-US" dirty="0"/>
          </a:p>
        </p:txBody>
      </p:sp>
      <p:sp>
        <p:nvSpPr>
          <p:cNvPr id="3" name="Content Placeholder 2"/>
          <p:cNvSpPr>
            <a:spLocks noGrp="1"/>
          </p:cNvSpPr>
          <p:nvPr>
            <p:ph idx="1"/>
          </p:nvPr>
        </p:nvSpPr>
        <p:spPr>
          <a:xfrm>
            <a:off x="407368" y="1052736"/>
            <a:ext cx="10946432" cy="482453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3"/>
          <p:cNvSpPr>
            <a:spLocks noGrp="1"/>
          </p:cNvSpPr>
          <p:nvPr>
            <p:ph type="dt" sz="half" idx="10"/>
          </p:nvPr>
        </p:nvSpPr>
        <p:spPr/>
        <p:txBody>
          <a:bodyPr/>
          <a:lstStyle>
            <a:lvl1pPr>
              <a:defRPr/>
            </a:lvl1pPr>
          </a:lstStyle>
          <a:p>
            <a:pPr>
              <a:defRPr/>
            </a:pPr>
            <a:fld id="{FCC6798E-D41D-4E03-BF4C-C689FE8BDBF9}"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88675D4-F16C-44AF-9B11-123E83F9DA42}" type="slidenum">
              <a:rPr lang="zh-CN" altLang="en-US"/>
            </a:fld>
            <a:endParaRPr lang="en-US" altLang="zh-CN"/>
          </a:p>
        </p:txBody>
      </p:sp>
      <p:cxnSp>
        <p:nvCxnSpPr>
          <p:cNvPr id="9" name="直接连接符 8"/>
          <p:cNvCxnSpPr/>
          <p:nvPr userDrawn="1"/>
        </p:nvCxnSpPr>
        <p:spPr>
          <a:xfrm>
            <a:off x="0" y="782825"/>
            <a:ext cx="5087888" cy="0"/>
          </a:xfrm>
          <a:prstGeom prst="line">
            <a:avLst/>
          </a:prstGeom>
          <a:ln w="22225" cmpd="sng">
            <a:gradFill flip="none" rotWithShape="1">
              <a:gsLst>
                <a:gs pos="0">
                  <a:schemeClr val="bg1">
                    <a:lumMod val="50000"/>
                  </a:schemeClr>
                </a:gs>
                <a:gs pos="28000">
                  <a:schemeClr val="bg1">
                    <a:lumMod val="50000"/>
                  </a:schemeClr>
                </a:gs>
                <a:gs pos="66000">
                  <a:schemeClr val="bg1">
                    <a:lumMod val="75000"/>
                  </a:schemeClr>
                </a:gs>
                <a:gs pos="100000">
                  <a:schemeClr val="bg1">
                    <a:lumMod val="8500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lvl1pPr>
          </a:lstStyle>
          <a:p>
            <a:pPr>
              <a:defRPr/>
            </a:pPr>
            <a:fld id="{17C450D6-3E10-4B60-877F-81C85A91C326}"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66E273A-4061-4979-91C3-0EBD0EFC4B17}"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3"/>
          <p:cNvSpPr>
            <a:spLocks noGrp="1"/>
          </p:cNvSpPr>
          <p:nvPr>
            <p:ph type="dt" sz="half" idx="10"/>
          </p:nvPr>
        </p:nvSpPr>
        <p:spPr/>
        <p:txBody>
          <a:bodyPr/>
          <a:lstStyle>
            <a:lvl1pPr>
              <a:defRPr/>
            </a:lvl1pPr>
          </a:lstStyle>
          <a:p>
            <a:pPr>
              <a:defRPr/>
            </a:pPr>
            <a:fld id="{A458AF73-D016-4EE8-93A1-D1D22A710775}"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58D6A3B-3C60-4846-9541-CCCC7C0006BA}"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3"/>
          <p:cNvSpPr>
            <a:spLocks noGrp="1"/>
          </p:cNvSpPr>
          <p:nvPr>
            <p:ph type="dt" sz="half" idx="10"/>
          </p:nvPr>
        </p:nvSpPr>
        <p:spPr/>
        <p:txBody>
          <a:bodyPr/>
          <a:lstStyle>
            <a:lvl1pPr>
              <a:defRPr/>
            </a:lvl1pPr>
          </a:lstStyle>
          <a:p>
            <a:pPr>
              <a:defRPr/>
            </a:pPr>
            <a:fld id="{29EA7461-AEBC-4B00-A1F2-E4F30828D892}"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88B277E1-3DB6-4694-97B3-1CCD6CA57C3B}"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897AFE8-8450-463E-9A14-29D1DB68E3DE}" type="datetimeFigureOut">
              <a:rPr lang="zh-CN" altLang="en-US"/>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2FF2481C-D16A-4E85-AF90-C6E24EBBE0AE}"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3E155DC-B26F-47EF-A055-E464666825EF}" type="datetimeFigureOut">
              <a:rPr lang="zh-CN" altLang="en-US"/>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B7C5AC39-1DC3-4175-823A-05B9D37988A4}"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41D2CDD9-933B-4915-8BC0-82C58ED74FAC}"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836F1BC-91E4-4F90-8DC1-DE21535F2A8B}"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FD51E18F-E526-450A-8118-96C20D4C99C7}"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D3A506-28E0-4FCE-A6FC-645CF2441173}"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2"/>
          <p:cNvPicPr>
            <a:picLocks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3408363" y="68263"/>
            <a:ext cx="6673851" cy="66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2"/>
          <p:cNvPicPr>
            <a:picLocks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8759825" y="68263"/>
            <a:ext cx="6673850" cy="66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userDrawn="1"/>
        </p:nvSpPr>
        <p:spPr>
          <a:xfrm>
            <a:off x="0" y="0"/>
            <a:ext cx="12192000" cy="6858000"/>
          </a:xfrm>
          <a:prstGeom prst="rect">
            <a:avLst/>
          </a:prstGeom>
          <a:gradFill>
            <a:gsLst>
              <a:gs pos="0">
                <a:schemeClr val="bg1">
                  <a:alpha val="0"/>
                </a:schemeClr>
              </a:gs>
              <a:gs pos="20000">
                <a:srgbClr val="F2F2F2">
                  <a:alpha val="30000"/>
                </a:srgbClr>
              </a:gs>
              <a:gs pos="80000">
                <a:srgbClr val="EEEEEE">
                  <a:alpha val="30000"/>
                </a:srgbClr>
              </a:gs>
              <a:gs pos="54000">
                <a:srgbClr val="E5E5E5">
                  <a:alpha val="80000"/>
                </a:srgbClr>
              </a:gs>
              <a:gs pos="100000">
                <a:schemeClr val="bg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cs typeface="+mn-cs"/>
              </a:defRPr>
            </a:lvl1pPr>
          </a:lstStyle>
          <a:p>
            <a:pPr>
              <a:defRPr/>
            </a:pPr>
            <a:fld id="{B0DFE664-DA4B-47BB-ACEF-C74ECC1E150C}" type="datetimeFigureOut">
              <a:rPr lang="zh-CN" altLang="en-US"/>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cs typeface="+mn-cs"/>
              </a:defRPr>
            </a:lvl1pPr>
          </a:lstStyle>
          <a:p>
            <a:pPr>
              <a:defRPr/>
            </a:pPr>
            <a:fld id="{E8C336FC-ED22-4005-AEF4-AC0ABBE04A6C}"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思源黑体 CN"/>
        </a:defRPr>
      </a:lvl1pPr>
      <a:lvl2pPr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2pPr>
      <a:lvl3pPr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3pPr>
      <a:lvl4pPr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4pPr>
      <a:lvl5pPr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ea typeface="思源黑体 CN"/>
          <a:cs typeface="思源黑体 CN"/>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思源黑体 CN"/>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思源黑体 CN"/>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思源黑体 CN"/>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思源黑体 CN"/>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思源黑体 CN"/>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noChangeArrowheads="1"/>
          </p:cNvSpPr>
          <p:nvPr>
            <p:ph type="ctrTitle"/>
          </p:nvPr>
        </p:nvSpPr>
        <p:spPr>
          <a:xfrm>
            <a:off x="3779838" y="1698943"/>
            <a:ext cx="8412162" cy="1938020"/>
          </a:xfrm>
          <a:ln>
            <a:miter lim="800000"/>
          </a:ln>
        </p:spPr>
        <p:txBody>
          <a:bodyPr rtlCol="0">
            <a:spAutoFit/>
          </a:bodyPr>
          <a:lstStyle/>
          <a:p>
            <a:pPr algn="l" fontAlgn="auto">
              <a:lnSpc>
                <a:spcPct val="125000"/>
              </a:lnSpc>
              <a:spcAft>
                <a:spcPts val="0"/>
              </a:spcAft>
              <a:defRPr/>
            </a:pPr>
            <a:r>
              <a:rPr lang="zh-CN" altLang="en-US" sz="4800" b="1" dirty="0">
                <a:solidFill>
                  <a:srgbClr val="FF0000"/>
                </a:solidFill>
                <a:latin typeface="+mj-ea"/>
                <a:cs typeface="+mn-ea"/>
                <a:sym typeface="+mn-lt"/>
              </a:rPr>
              <a:t>福建医科大学科研管理系统</a:t>
            </a:r>
            <a:br>
              <a:rPr lang="en-US" altLang="zh-CN" sz="4800" b="1" dirty="0">
                <a:solidFill>
                  <a:srgbClr val="FF0000"/>
                </a:solidFill>
                <a:latin typeface="+mj-ea"/>
                <a:cs typeface="+mn-ea"/>
                <a:sym typeface="+mn-lt"/>
              </a:rPr>
            </a:br>
            <a:r>
              <a:rPr lang="en-US" altLang="zh-CN" sz="4800" b="1" dirty="0">
                <a:solidFill>
                  <a:srgbClr val="FF0000"/>
                </a:solidFill>
                <a:latin typeface="+mj-ea"/>
                <a:cs typeface="+mn-ea"/>
                <a:sym typeface="+mn-lt"/>
              </a:rPr>
              <a:t>操</a:t>
            </a:r>
            <a:r>
              <a:rPr lang="zh-CN" altLang="en-US" sz="4800" b="1" dirty="0">
                <a:solidFill>
                  <a:srgbClr val="FF0000"/>
                </a:solidFill>
                <a:latin typeface="+mj-ea"/>
                <a:cs typeface="+mn-ea"/>
                <a:sym typeface="+mn-lt"/>
              </a:rPr>
              <a:t>作流程</a:t>
            </a:r>
            <a:r>
              <a:rPr lang="zh-CN" altLang="en-US" sz="4800" b="1" dirty="0">
                <a:solidFill>
                  <a:srgbClr val="FF0000"/>
                </a:solidFill>
                <a:latin typeface="+mj-ea"/>
                <a:cs typeface="+mn-ea"/>
                <a:sym typeface="+mn-lt"/>
              </a:rPr>
              <a:t>（部分模块）</a:t>
            </a:r>
            <a:endParaRPr lang="zh-CN" altLang="en-US" sz="4800" b="1" dirty="0">
              <a:solidFill>
                <a:srgbClr val="FF0000"/>
              </a:solidFill>
              <a:latin typeface="+mj-ea"/>
              <a:cs typeface="+mn-ea"/>
              <a:sym typeface="+mn-lt"/>
            </a:endParaRPr>
          </a:p>
        </p:txBody>
      </p:sp>
      <p:cxnSp>
        <p:nvCxnSpPr>
          <p:cNvPr id="4" name="直接连接符 3"/>
          <p:cNvCxnSpPr/>
          <p:nvPr/>
        </p:nvCxnSpPr>
        <p:spPr>
          <a:xfrm flipV="1">
            <a:off x="0" y="1641475"/>
            <a:ext cx="2684463"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641600" y="3789363"/>
            <a:ext cx="9718675"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26" name="组合 2"/>
          <p:cNvGrpSpPr/>
          <p:nvPr/>
        </p:nvGrpSpPr>
        <p:grpSpPr bwMode="auto">
          <a:xfrm>
            <a:off x="1660525" y="1660525"/>
            <a:ext cx="2120900" cy="2117725"/>
            <a:chOff x="1223146" y="2408651"/>
            <a:chExt cx="2120400" cy="2118558"/>
          </a:xfrm>
        </p:grpSpPr>
        <p:sp>
          <p:nvSpPr>
            <p:cNvPr id="2" name="椭圆 1"/>
            <p:cNvSpPr/>
            <p:nvPr/>
          </p:nvSpPr>
          <p:spPr>
            <a:xfrm>
              <a:off x="1223146" y="2408651"/>
              <a:ext cx="2120400" cy="211855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7" name="椭圆 6"/>
            <p:cNvSpPr>
              <a:spLocks noChangeAspect="1"/>
            </p:cNvSpPr>
            <p:nvPr/>
          </p:nvSpPr>
          <p:spPr bwMode="auto">
            <a:xfrm>
              <a:off x="1224734" y="2408651"/>
              <a:ext cx="2117226" cy="2118558"/>
            </a:xfrm>
            <a:prstGeom prst="ellipse">
              <a:avLst/>
            </a:prstGeom>
            <a:blipFill rotWithShape="1">
              <a:blip r:embed="rId1"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noProof="1">
                <a:cs typeface="+mn-ea"/>
                <a:sym typeface="+mn-l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6" name="内容占位符 5"/>
          <p:cNvSpPr>
            <a:spLocks noGrp="1"/>
          </p:cNvSpPr>
          <p:nvPr>
            <p:ph idx="1"/>
          </p:nvPr>
        </p:nvSpPr>
        <p:spPr>
          <a:xfrm>
            <a:off x="407988" y="1052513"/>
            <a:ext cx="10945812" cy="4824412"/>
          </a:xfrm>
        </p:spPr>
        <p:txBody>
          <a:bodyPr rtlCol="0">
            <a:normAutofit/>
          </a:bodyPr>
          <a:lstStyle/>
          <a:p>
            <a:pPr fontAlgn="auto">
              <a:spcAft>
                <a:spcPts val="0"/>
              </a:spcAft>
              <a:defRPr/>
            </a:pPr>
            <a:r>
              <a:rPr lang="zh-CN" altLang="en-US" dirty="0">
                <a:cs typeface="+mn-ea"/>
                <a:sym typeface="+mn-lt"/>
              </a:rPr>
              <a:t>纵向项目</a:t>
            </a:r>
            <a:r>
              <a:rPr lang="en-US" altLang="zh-CN" dirty="0">
                <a:cs typeface="+mn-ea"/>
                <a:sym typeface="+mn-lt"/>
              </a:rPr>
              <a:t>——</a:t>
            </a:r>
            <a:r>
              <a:rPr lang="zh-CN" altLang="en-US" dirty="0">
                <a:cs typeface="+mn-ea"/>
                <a:sym typeface="+mn-lt"/>
              </a:rPr>
              <a:t>编辑与完善</a:t>
            </a:r>
            <a:endParaRPr lang="en-US" altLang="zh-CN" dirty="0">
              <a:cs typeface="+mn-ea"/>
              <a:sym typeface="+mn-lt"/>
            </a:endParaRPr>
          </a:p>
          <a:p>
            <a:pPr fontAlgn="auto">
              <a:spcAft>
                <a:spcPts val="0"/>
              </a:spcAft>
              <a:defRPr/>
            </a:pPr>
            <a:r>
              <a:rPr lang="zh-CN" altLang="en-US" sz="2400" dirty="0">
                <a:cs typeface="+mn-ea"/>
                <a:sym typeface="+mn-lt"/>
              </a:rPr>
              <a:t>需完善标注“</a:t>
            </a:r>
            <a:r>
              <a:rPr lang="zh-CN" altLang="en-US" sz="2400" dirty="0">
                <a:solidFill>
                  <a:srgbClr val="FF0000"/>
                </a:solidFill>
                <a:cs typeface="+mn-ea"/>
                <a:sym typeface="+mn-lt"/>
              </a:rPr>
              <a:t>*</a:t>
            </a:r>
            <a:r>
              <a:rPr lang="zh-CN" altLang="en-US" sz="2400" dirty="0">
                <a:cs typeface="+mn-ea"/>
                <a:sym typeface="+mn-lt"/>
              </a:rPr>
              <a:t>”的栏目，如项目编号、项目名称、</a:t>
            </a:r>
            <a:r>
              <a:rPr lang="zh-CN" altLang="en-US" sz="2400" dirty="0">
                <a:solidFill>
                  <a:srgbClr val="FF0000"/>
                </a:solidFill>
                <a:cs typeface="+mn-ea"/>
                <a:sym typeface="+mn-lt"/>
              </a:rPr>
              <a:t>项目组成员</a:t>
            </a:r>
            <a:r>
              <a:rPr lang="zh-CN" altLang="en-US" sz="2400" dirty="0">
                <a:cs typeface="+mn-ea"/>
                <a:sym typeface="+mn-lt"/>
              </a:rPr>
              <a:t>等</a:t>
            </a:r>
            <a:endParaRPr lang="zh-CN" altLang="en-US" sz="2400" dirty="0">
              <a:solidFill>
                <a:srgbClr val="FF0000"/>
              </a:solidFill>
              <a:cs typeface="+mn-ea"/>
              <a:sym typeface="+mn-lt"/>
            </a:endParaRPr>
          </a:p>
        </p:txBody>
      </p:sp>
      <p:grpSp>
        <p:nvGrpSpPr>
          <p:cNvPr id="19460" name="组合 10"/>
          <p:cNvGrpSpPr/>
          <p:nvPr/>
        </p:nvGrpSpPr>
        <p:grpSpPr bwMode="auto">
          <a:xfrm>
            <a:off x="407988" y="2420938"/>
            <a:ext cx="10802937" cy="4824412"/>
            <a:chOff x="407368" y="2420888"/>
            <a:chExt cx="10803519" cy="4824412"/>
          </a:xfrm>
        </p:grpSpPr>
        <p:pic>
          <p:nvPicPr>
            <p:cNvPr id="19461" name="内容占位符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7368" y="2420888"/>
              <a:ext cx="10803519"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组合 9"/>
            <p:cNvGrpSpPr/>
            <p:nvPr/>
          </p:nvGrpSpPr>
          <p:grpSpPr bwMode="auto">
            <a:xfrm>
              <a:off x="2495600" y="3933056"/>
              <a:ext cx="936104" cy="467815"/>
              <a:chOff x="2495600" y="3933056"/>
              <a:chExt cx="936104" cy="467815"/>
            </a:xfrm>
          </p:grpSpPr>
          <p:sp>
            <p:nvSpPr>
              <p:cNvPr id="8" name="椭圆 7"/>
              <p:cNvSpPr/>
              <p:nvPr/>
            </p:nvSpPr>
            <p:spPr>
              <a:xfrm>
                <a:off x="2495042" y="3933775"/>
                <a:ext cx="936675" cy="14446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9" name="椭圆 8"/>
              <p:cNvSpPr/>
              <p:nvPr/>
            </p:nvSpPr>
            <p:spPr>
              <a:xfrm>
                <a:off x="2495042" y="4256038"/>
                <a:ext cx="936675" cy="14446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6" name="内容占位符 5"/>
          <p:cNvSpPr>
            <a:spLocks noGrp="1"/>
          </p:cNvSpPr>
          <p:nvPr>
            <p:ph idx="1"/>
          </p:nvPr>
        </p:nvSpPr>
        <p:spPr>
          <a:xfrm>
            <a:off x="407988" y="1052513"/>
            <a:ext cx="10945812" cy="4824412"/>
          </a:xfrm>
        </p:spPr>
        <p:txBody>
          <a:bodyPr rtlCol="0">
            <a:normAutofit/>
          </a:bodyPr>
          <a:lstStyle/>
          <a:p>
            <a:pPr fontAlgn="auto">
              <a:spcAft>
                <a:spcPts val="0"/>
              </a:spcAft>
              <a:defRPr/>
            </a:pPr>
            <a:r>
              <a:rPr lang="zh-CN" altLang="en-US" dirty="0">
                <a:cs typeface="+mn-ea"/>
                <a:sym typeface="+mn-lt"/>
              </a:rPr>
              <a:t>纵向项目</a:t>
            </a:r>
            <a:r>
              <a:rPr lang="en-US" altLang="zh-CN" dirty="0">
                <a:cs typeface="+mn-ea"/>
                <a:sym typeface="+mn-lt"/>
              </a:rPr>
              <a:t>——</a:t>
            </a:r>
            <a:r>
              <a:rPr lang="zh-CN" altLang="en-US" dirty="0">
                <a:cs typeface="+mn-ea"/>
                <a:sym typeface="+mn-lt"/>
              </a:rPr>
              <a:t>编辑与完善</a:t>
            </a:r>
            <a:endParaRPr lang="en-US" altLang="zh-CN" dirty="0">
              <a:cs typeface="+mn-ea"/>
              <a:sym typeface="+mn-lt"/>
            </a:endParaRPr>
          </a:p>
          <a:p>
            <a:pPr fontAlgn="auto">
              <a:spcAft>
                <a:spcPts val="0"/>
              </a:spcAft>
              <a:defRPr/>
            </a:pPr>
            <a:r>
              <a:rPr lang="zh-CN" altLang="en-US" sz="2400" dirty="0">
                <a:cs typeface="+mn-ea"/>
                <a:sym typeface="+mn-lt"/>
              </a:rPr>
              <a:t>需完善标注“</a:t>
            </a:r>
            <a:r>
              <a:rPr lang="zh-CN" altLang="en-US" sz="2400" dirty="0">
                <a:solidFill>
                  <a:srgbClr val="FF0000"/>
                </a:solidFill>
                <a:cs typeface="+mn-ea"/>
                <a:sym typeface="+mn-lt"/>
              </a:rPr>
              <a:t>*</a:t>
            </a:r>
            <a:r>
              <a:rPr lang="zh-CN" altLang="en-US" sz="2400" dirty="0">
                <a:cs typeface="+mn-ea"/>
                <a:sym typeface="+mn-lt"/>
              </a:rPr>
              <a:t>”的栏目，如项目编号、项目名称、</a:t>
            </a:r>
            <a:r>
              <a:rPr lang="zh-CN" altLang="en-US" sz="2400" dirty="0">
                <a:solidFill>
                  <a:srgbClr val="FF0000"/>
                </a:solidFill>
                <a:cs typeface="+mn-ea"/>
                <a:sym typeface="+mn-lt"/>
              </a:rPr>
              <a:t>项目组成员</a:t>
            </a:r>
            <a:r>
              <a:rPr lang="zh-CN" altLang="en-US" sz="2400" dirty="0">
                <a:cs typeface="+mn-ea"/>
                <a:sym typeface="+mn-lt"/>
              </a:rPr>
              <a:t>等；</a:t>
            </a:r>
            <a:endParaRPr lang="en-US" altLang="zh-CN" sz="2400" dirty="0">
              <a:cs typeface="+mn-ea"/>
              <a:sym typeface="+mn-lt"/>
            </a:endParaRPr>
          </a:p>
          <a:p>
            <a:pPr fontAlgn="auto">
              <a:spcAft>
                <a:spcPts val="0"/>
              </a:spcAft>
              <a:defRPr/>
            </a:pPr>
            <a:r>
              <a:rPr lang="zh-CN" altLang="en-US" sz="2400" dirty="0">
                <a:solidFill>
                  <a:srgbClr val="FF0000"/>
                </a:solidFill>
                <a:cs typeface="+mn-ea"/>
                <a:sym typeface="+mn-lt"/>
              </a:rPr>
              <a:t>项目组成员：如填入校内人员会自动填充相关信息，如校外人员请完善工作单位和职称信息，如学生，职称请选择相应学生身份。</a:t>
            </a:r>
            <a:endParaRPr lang="en-US" altLang="zh-CN" sz="2400" dirty="0">
              <a:solidFill>
                <a:srgbClr val="FF0000"/>
              </a:solidFill>
              <a:cs typeface="+mn-ea"/>
              <a:sym typeface="+mn-lt"/>
            </a:endParaRPr>
          </a:p>
        </p:txBody>
      </p:sp>
      <p:grpSp>
        <p:nvGrpSpPr>
          <p:cNvPr id="20484" name="组合 15"/>
          <p:cNvGrpSpPr/>
          <p:nvPr/>
        </p:nvGrpSpPr>
        <p:grpSpPr bwMode="auto">
          <a:xfrm>
            <a:off x="838200" y="3068638"/>
            <a:ext cx="10371138" cy="4608512"/>
            <a:chOff x="983432" y="2270784"/>
            <a:chExt cx="10370368" cy="4608208"/>
          </a:xfrm>
        </p:grpSpPr>
        <p:pic>
          <p:nvPicPr>
            <p:cNvPr id="20485"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3432" y="2270784"/>
              <a:ext cx="10370368" cy="4608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1"/>
            <p:cNvSpPr/>
            <p:nvPr/>
          </p:nvSpPr>
          <p:spPr>
            <a:xfrm>
              <a:off x="7320261" y="3440694"/>
              <a:ext cx="936555" cy="14445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4" name="椭圆 13"/>
            <p:cNvSpPr/>
            <p:nvPr/>
          </p:nvSpPr>
          <p:spPr>
            <a:xfrm>
              <a:off x="3143860" y="5702733"/>
              <a:ext cx="665113" cy="10318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5" name="椭圆 14"/>
            <p:cNvSpPr/>
            <p:nvPr/>
          </p:nvSpPr>
          <p:spPr>
            <a:xfrm>
              <a:off x="1704103" y="5474148"/>
              <a:ext cx="9071889" cy="4476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18435"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zh-CN" altLang="en-US" dirty="0">
                <a:cs typeface="+mn-ea"/>
                <a:sym typeface="+mn-lt"/>
              </a:rPr>
              <a:t>纵向项目</a:t>
            </a:r>
            <a:r>
              <a:rPr lang="en-US" altLang="zh-CN" dirty="0">
                <a:cs typeface="+mn-ea"/>
                <a:sym typeface="+mn-lt"/>
              </a:rPr>
              <a:t>——</a:t>
            </a:r>
            <a:r>
              <a:rPr lang="zh-CN" altLang="en-US" dirty="0">
                <a:cs typeface="+mn-ea"/>
                <a:sym typeface="+mn-lt"/>
              </a:rPr>
              <a:t>新增</a:t>
            </a:r>
            <a:endParaRPr lang="en-US" altLang="zh-CN" dirty="0">
              <a:cs typeface="+mn-ea"/>
              <a:sym typeface="+mn-lt"/>
            </a:endParaRPr>
          </a:p>
          <a:p>
            <a:pPr marL="514350" indent="-514350" fontAlgn="auto">
              <a:lnSpc>
                <a:spcPct val="100000"/>
              </a:lnSpc>
              <a:spcBef>
                <a:spcPts val="1800"/>
              </a:spcBef>
              <a:spcAft>
                <a:spcPts val="0"/>
              </a:spcAft>
              <a:buFont typeface="+mj-lt"/>
              <a:buAutoNum type="arabicPeriod"/>
              <a:defRPr/>
            </a:pPr>
            <a:r>
              <a:rPr lang="zh-CN" altLang="zh-CN" dirty="0">
                <a:cs typeface="+mn-ea"/>
                <a:sym typeface="+mn-lt"/>
              </a:rPr>
              <a:t>点击“新增”按钮，选择要登记的项目类别，进入“项目新增页面”；</a:t>
            </a:r>
            <a:endParaRPr lang="zh-CN" altLang="zh-CN" dirty="0">
              <a:cs typeface="+mn-ea"/>
              <a:sym typeface="+mn-lt"/>
            </a:endParaRPr>
          </a:p>
          <a:p>
            <a:pPr marL="514350" indent="-514350" fontAlgn="auto">
              <a:lnSpc>
                <a:spcPct val="100000"/>
              </a:lnSpc>
              <a:spcBef>
                <a:spcPts val="1800"/>
              </a:spcBef>
              <a:spcAft>
                <a:spcPts val="0"/>
              </a:spcAft>
              <a:buFont typeface="+mj-lt"/>
              <a:buAutoNum type="arabicPeriod"/>
              <a:defRPr/>
            </a:pPr>
            <a:r>
              <a:rPr lang="zh-CN" altLang="zh-CN" dirty="0">
                <a:cs typeface="+mn-ea"/>
                <a:sym typeface="+mn-lt"/>
              </a:rPr>
              <a:t>根据上方提示流程，填写项目信息，点击</a:t>
            </a:r>
            <a:r>
              <a:rPr lang="zh-CN" altLang="en-US" dirty="0">
                <a:cs typeface="+mn-ea"/>
                <a:sym typeface="+mn-lt"/>
              </a:rPr>
              <a:t>提交</a:t>
            </a:r>
            <a:r>
              <a:rPr lang="zh-CN" altLang="zh-CN" dirty="0">
                <a:cs typeface="+mn-ea"/>
                <a:sym typeface="+mn-lt"/>
              </a:rPr>
              <a:t>。 </a:t>
            </a:r>
            <a:endParaRPr lang="zh-CN" altLang="en-US" dirty="0">
              <a:cs typeface="+mn-ea"/>
              <a:sym typeface="+mn-lt"/>
            </a:endParaRPr>
          </a:p>
        </p:txBody>
      </p:sp>
      <p:grpSp>
        <p:nvGrpSpPr>
          <p:cNvPr id="21508" name="组合 3"/>
          <p:cNvGrpSpPr/>
          <p:nvPr/>
        </p:nvGrpSpPr>
        <p:grpSpPr bwMode="auto">
          <a:xfrm>
            <a:off x="1181100" y="2997200"/>
            <a:ext cx="9399588" cy="4440238"/>
            <a:chOff x="1271464" y="2852936"/>
            <a:chExt cx="9398762" cy="4441068"/>
          </a:xfrm>
        </p:grpSpPr>
        <p:pic>
          <p:nvPicPr>
            <p:cNvPr id="215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1464" y="2852936"/>
              <a:ext cx="9398762" cy="4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9479706" y="2878341"/>
              <a:ext cx="504781" cy="215940"/>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7" name="矩形 6"/>
            <p:cNvSpPr/>
            <p:nvPr/>
          </p:nvSpPr>
          <p:spPr>
            <a:xfrm>
              <a:off x="6095453" y="4316885"/>
              <a:ext cx="433349" cy="29771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8" name="椭圆 7"/>
          <p:cNvSpPr/>
          <p:nvPr/>
        </p:nvSpPr>
        <p:spPr>
          <a:xfrm>
            <a:off x="7967663" y="3465513"/>
            <a:ext cx="2376487" cy="3952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3" name="内容占位符 2"/>
          <p:cNvSpPr>
            <a:spLocks noGrp="1"/>
          </p:cNvSpPr>
          <p:nvPr>
            <p:ph idx="1"/>
          </p:nvPr>
        </p:nvSpPr>
        <p:spPr>
          <a:xfrm>
            <a:off x="407988" y="1052513"/>
            <a:ext cx="10945812" cy="4824412"/>
          </a:xfrm>
        </p:spPr>
        <p:txBody>
          <a:bodyPr rtlCol="0">
            <a:normAutofit/>
          </a:bodyPr>
          <a:lstStyle/>
          <a:p>
            <a:pPr fontAlgn="auto">
              <a:spcAft>
                <a:spcPts val="0"/>
              </a:spcAft>
              <a:defRPr/>
            </a:pPr>
            <a:r>
              <a:rPr lang="zh-CN" altLang="en-US" dirty="0">
                <a:cs typeface="+mn-ea"/>
                <a:sym typeface="+mn-lt"/>
              </a:rPr>
              <a:t>横向项目</a:t>
            </a:r>
            <a:r>
              <a:rPr lang="en-US" altLang="zh-CN" dirty="0">
                <a:cs typeface="+mn-ea"/>
                <a:sym typeface="+mn-lt"/>
              </a:rPr>
              <a:t>——</a:t>
            </a:r>
            <a:r>
              <a:rPr lang="zh-CN" altLang="en-US" dirty="0">
                <a:cs typeface="+mn-ea"/>
                <a:sym typeface="+mn-lt"/>
              </a:rPr>
              <a:t>查看、编辑与完善</a:t>
            </a:r>
            <a:endParaRPr lang="en-US" altLang="zh-CN" dirty="0">
              <a:cs typeface="+mn-ea"/>
              <a:sym typeface="+mn-lt"/>
            </a:endParaRPr>
          </a:p>
          <a:p>
            <a:pPr fontAlgn="auto">
              <a:spcAft>
                <a:spcPts val="0"/>
              </a:spcAft>
              <a:defRPr/>
            </a:pPr>
            <a:r>
              <a:rPr lang="zh-CN" altLang="en-US" dirty="0">
                <a:cs typeface="+mn-ea"/>
                <a:sym typeface="+mn-lt"/>
              </a:rPr>
              <a:t>点击“横向项目”进入相应界面</a:t>
            </a:r>
            <a:endParaRPr lang="zh-CN" altLang="en-US" dirty="0">
              <a:cs typeface="+mn-ea"/>
              <a:sym typeface="+mn-lt"/>
            </a:endParaRPr>
          </a:p>
        </p:txBody>
      </p:sp>
      <p:grpSp>
        <p:nvGrpSpPr>
          <p:cNvPr id="22532" name="组合 10"/>
          <p:cNvGrpSpPr/>
          <p:nvPr/>
        </p:nvGrpSpPr>
        <p:grpSpPr bwMode="auto">
          <a:xfrm>
            <a:off x="1181100" y="2708275"/>
            <a:ext cx="9399588" cy="4441825"/>
            <a:chOff x="1271464" y="3212976"/>
            <a:chExt cx="9398762" cy="4441068"/>
          </a:xfrm>
        </p:grpSpPr>
        <p:grpSp>
          <p:nvGrpSpPr>
            <p:cNvPr id="22533" name="组合 3"/>
            <p:cNvGrpSpPr/>
            <p:nvPr/>
          </p:nvGrpSpPr>
          <p:grpSpPr bwMode="auto">
            <a:xfrm>
              <a:off x="1271464" y="3212976"/>
              <a:ext cx="9398762" cy="4441068"/>
              <a:chOff x="1271464" y="2852936"/>
              <a:chExt cx="9398762" cy="4441068"/>
            </a:xfrm>
          </p:grpSpPr>
          <p:pic>
            <p:nvPicPr>
              <p:cNvPr id="22535"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1464" y="2852936"/>
                <a:ext cx="9398762" cy="4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9479706" y="2878332"/>
                <a:ext cx="504781" cy="215863"/>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7" name="矩形 6"/>
              <p:cNvSpPr/>
              <p:nvPr/>
            </p:nvSpPr>
            <p:spPr>
              <a:xfrm>
                <a:off x="6095453" y="4316362"/>
                <a:ext cx="433349" cy="297764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10" name="椭圆 9"/>
            <p:cNvSpPr/>
            <p:nvPr/>
          </p:nvSpPr>
          <p:spPr>
            <a:xfrm>
              <a:off x="3287412" y="3573278"/>
              <a:ext cx="936543" cy="2158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35843"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zh-CN" altLang="en-US" dirty="0">
                <a:cs typeface="+mn-ea"/>
                <a:sym typeface="+mn-lt"/>
              </a:rPr>
              <a:t>横向项目</a:t>
            </a:r>
            <a:r>
              <a:rPr lang="en-US" altLang="zh-CN" dirty="0">
                <a:cs typeface="+mn-ea"/>
                <a:sym typeface="+mn-lt"/>
              </a:rPr>
              <a:t>——</a:t>
            </a:r>
            <a:r>
              <a:rPr lang="zh-CN" altLang="en-US" dirty="0">
                <a:cs typeface="+mn-ea"/>
                <a:sym typeface="+mn-lt"/>
              </a:rPr>
              <a:t>编辑与完善</a:t>
            </a:r>
            <a:r>
              <a:rPr lang="zh-CN" altLang="en-US" dirty="0">
                <a:solidFill>
                  <a:srgbClr val="FF0000"/>
                </a:solidFill>
                <a:cs typeface="+mn-ea"/>
                <a:sym typeface="+mn-lt"/>
              </a:rPr>
              <a:t>（与纵向项目相同）</a:t>
            </a:r>
            <a:endParaRPr lang="en-US" altLang="zh-CN" dirty="0">
              <a:solidFill>
                <a:srgbClr val="FF0000"/>
              </a:solidFill>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grpSp>
        <p:nvGrpSpPr>
          <p:cNvPr id="23556" name="组合 4"/>
          <p:cNvGrpSpPr/>
          <p:nvPr/>
        </p:nvGrpSpPr>
        <p:grpSpPr bwMode="auto">
          <a:xfrm>
            <a:off x="873125" y="1811338"/>
            <a:ext cx="10445750" cy="4641850"/>
            <a:chOff x="1620477" y="2564904"/>
            <a:chExt cx="8951046" cy="3977514"/>
          </a:xfrm>
        </p:grpSpPr>
        <p:pic>
          <p:nvPicPr>
            <p:cNvPr id="23557"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20477" y="2564904"/>
              <a:ext cx="8951046" cy="397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3503189" y="4077556"/>
              <a:ext cx="216295" cy="1074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椭圆 7"/>
            <p:cNvSpPr/>
            <p:nvPr/>
          </p:nvSpPr>
          <p:spPr>
            <a:xfrm>
              <a:off x="3583450" y="3572885"/>
              <a:ext cx="561821" cy="1074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科研成果</a:t>
            </a:r>
            <a:endParaRPr lang="zh-CN" altLang="en-US" dirty="0">
              <a:latin typeface="+mn-lt"/>
              <a:ea typeface="+mn-ea"/>
              <a:cs typeface="+mn-ea"/>
              <a:sym typeface="+mn-lt"/>
            </a:endParaRPr>
          </a:p>
        </p:txBody>
      </p:sp>
      <p:sp>
        <p:nvSpPr>
          <p:cNvPr id="39939"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zh-CN" altLang="zh-CN" dirty="0">
                <a:cs typeface="+mn-ea"/>
                <a:sym typeface="+mn-lt"/>
              </a:rPr>
              <a:t>点击【</a:t>
            </a:r>
            <a:r>
              <a:rPr lang="zh-CN" altLang="en-US" dirty="0">
                <a:cs typeface="+mn-ea"/>
                <a:sym typeface="+mn-lt"/>
              </a:rPr>
              <a:t>科研</a:t>
            </a:r>
            <a:r>
              <a:rPr lang="zh-CN" altLang="zh-CN" dirty="0">
                <a:cs typeface="+mn-ea"/>
                <a:sym typeface="+mn-lt"/>
              </a:rPr>
              <a:t>成果】</a:t>
            </a:r>
            <a:r>
              <a:rPr lang="en-US" altLang="zh-CN" dirty="0">
                <a:cs typeface="+mn-ea"/>
                <a:sym typeface="+mn-lt"/>
              </a:rPr>
              <a:t>-</a:t>
            </a:r>
            <a:r>
              <a:rPr lang="zh-CN" altLang="zh-CN" dirty="0">
                <a:cs typeface="+mn-ea"/>
                <a:sym typeface="+mn-lt"/>
              </a:rPr>
              <a:t>【所有成果】进入所有成果页面，具有新增、删除、</a:t>
            </a:r>
            <a:r>
              <a:rPr lang="zh-CN" altLang="en-US" dirty="0">
                <a:cs typeface="+mn-ea"/>
                <a:sym typeface="+mn-lt"/>
              </a:rPr>
              <a:t>编辑</a:t>
            </a:r>
            <a:r>
              <a:rPr lang="zh-CN" altLang="zh-CN" dirty="0">
                <a:cs typeface="+mn-ea"/>
                <a:sym typeface="+mn-lt"/>
              </a:rPr>
              <a:t>功能，点击成果名称可查看成果详情。可查看审核状态，对未审核的和审核不通过的成果，可在进行编辑修改。</a:t>
            </a:r>
            <a:endParaRPr lang="zh-CN" altLang="zh-CN" dirty="0">
              <a:cs typeface="+mn-ea"/>
              <a:sym typeface="+mn-lt"/>
            </a:endParaRPr>
          </a:p>
          <a:p>
            <a:pPr fontAlgn="auto">
              <a:spcAft>
                <a:spcPts val="0"/>
              </a:spcAft>
              <a:defRPr/>
            </a:pPr>
            <a:r>
              <a:rPr lang="zh-CN" altLang="zh-CN" dirty="0">
                <a:cs typeface="+mn-ea"/>
                <a:sym typeface="+mn-lt"/>
              </a:rPr>
              <a:t>在</a:t>
            </a:r>
            <a:r>
              <a:rPr lang="zh-CN" altLang="en-US" dirty="0">
                <a:cs typeface="+mn-ea"/>
                <a:sym typeface="+mn-lt"/>
              </a:rPr>
              <a:t>科研</a:t>
            </a:r>
            <a:r>
              <a:rPr lang="zh-CN" altLang="zh-CN" dirty="0">
                <a:cs typeface="+mn-ea"/>
                <a:sym typeface="+mn-lt"/>
              </a:rPr>
              <a:t>成果下，科研人员可以</a:t>
            </a:r>
            <a:r>
              <a:rPr lang="zh-CN" altLang="en-US" dirty="0">
                <a:cs typeface="+mn-ea"/>
                <a:sym typeface="+mn-lt"/>
              </a:rPr>
              <a:t>进行</a:t>
            </a:r>
            <a:r>
              <a:rPr lang="zh-CN" altLang="zh-CN" dirty="0">
                <a:cs typeface="+mn-ea"/>
                <a:sym typeface="+mn-lt"/>
              </a:rPr>
              <a:t>论文、著作、研究</a:t>
            </a:r>
            <a:r>
              <a:rPr lang="zh-CN" altLang="en-US" dirty="0">
                <a:cs typeface="+mn-ea"/>
                <a:sym typeface="+mn-lt"/>
              </a:rPr>
              <a:t>咨询</a:t>
            </a:r>
            <a:r>
              <a:rPr lang="zh-CN" altLang="zh-CN" dirty="0">
                <a:cs typeface="+mn-ea"/>
                <a:sym typeface="+mn-lt"/>
              </a:rPr>
              <a:t>报告、专利、获奖</a:t>
            </a:r>
            <a:r>
              <a:rPr lang="zh-CN" altLang="en-US" dirty="0">
                <a:cs typeface="+mn-ea"/>
                <a:sym typeface="+mn-lt"/>
              </a:rPr>
              <a:t>的管理</a:t>
            </a:r>
            <a:r>
              <a:rPr lang="zh-CN" altLang="zh-CN" dirty="0">
                <a:cs typeface="+mn-ea"/>
                <a:sym typeface="+mn-lt"/>
              </a:rPr>
              <a:t>。在此以论文为例。</a:t>
            </a:r>
            <a:endParaRPr lang="zh-CN" altLang="zh-CN"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grpSp>
        <p:nvGrpSpPr>
          <p:cNvPr id="24580" name="组合 6"/>
          <p:cNvGrpSpPr/>
          <p:nvPr/>
        </p:nvGrpSpPr>
        <p:grpSpPr bwMode="auto">
          <a:xfrm>
            <a:off x="871538" y="3419475"/>
            <a:ext cx="9359900" cy="4160838"/>
            <a:chOff x="871140" y="3419847"/>
            <a:chExt cx="9361040" cy="4159700"/>
          </a:xfrm>
        </p:grpSpPr>
        <p:grpSp>
          <p:nvGrpSpPr>
            <p:cNvPr id="24581" name="组合 4"/>
            <p:cNvGrpSpPr/>
            <p:nvPr/>
          </p:nvGrpSpPr>
          <p:grpSpPr bwMode="auto">
            <a:xfrm>
              <a:off x="871140" y="3419847"/>
              <a:ext cx="9361040" cy="4159700"/>
              <a:chOff x="871140" y="3419847"/>
              <a:chExt cx="9361040" cy="4159700"/>
            </a:xfrm>
          </p:grpSpPr>
          <p:pic>
            <p:nvPicPr>
              <p:cNvPr id="24583"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140" y="3419847"/>
                <a:ext cx="9361040" cy="415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00236" y="3419847"/>
                <a:ext cx="503299" cy="2967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6" name="椭圆 5"/>
            <p:cNvSpPr/>
            <p:nvPr/>
          </p:nvSpPr>
          <p:spPr>
            <a:xfrm>
              <a:off x="9263687" y="3500788"/>
              <a:ext cx="361994" cy="144422"/>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科研成果</a:t>
            </a:r>
            <a:endParaRPr lang="zh-CN" altLang="en-US" dirty="0">
              <a:latin typeface="+mn-lt"/>
              <a:ea typeface="+mn-ea"/>
              <a:cs typeface="+mn-ea"/>
              <a:sym typeface="+mn-lt"/>
            </a:endParaRPr>
          </a:p>
        </p:txBody>
      </p:sp>
      <p:sp>
        <p:nvSpPr>
          <p:cNvPr id="39939"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zh-CN" altLang="zh-CN" dirty="0">
                <a:cs typeface="+mn-ea"/>
                <a:sym typeface="+mn-lt"/>
              </a:rPr>
              <a:t>点击【</a:t>
            </a:r>
            <a:r>
              <a:rPr lang="zh-CN" altLang="en-US" dirty="0">
                <a:cs typeface="+mn-ea"/>
                <a:sym typeface="+mn-lt"/>
              </a:rPr>
              <a:t>科研</a:t>
            </a:r>
            <a:r>
              <a:rPr lang="zh-CN" altLang="zh-CN" dirty="0">
                <a:cs typeface="+mn-ea"/>
                <a:sym typeface="+mn-lt"/>
              </a:rPr>
              <a:t>成果】</a:t>
            </a:r>
            <a:r>
              <a:rPr lang="en-US" altLang="zh-CN" dirty="0">
                <a:cs typeface="+mn-ea"/>
                <a:sym typeface="+mn-lt"/>
              </a:rPr>
              <a:t>-</a:t>
            </a:r>
            <a:r>
              <a:rPr lang="zh-CN" altLang="zh-CN" dirty="0">
                <a:cs typeface="+mn-ea"/>
                <a:sym typeface="+mn-lt"/>
              </a:rPr>
              <a:t>【所有成果】进入所有成果页面，具有新增、删除、</a:t>
            </a:r>
            <a:r>
              <a:rPr lang="zh-CN" altLang="en-US" dirty="0">
                <a:cs typeface="+mn-ea"/>
                <a:sym typeface="+mn-lt"/>
              </a:rPr>
              <a:t>编辑</a:t>
            </a:r>
            <a:r>
              <a:rPr lang="zh-CN" altLang="zh-CN" dirty="0">
                <a:cs typeface="+mn-ea"/>
                <a:sym typeface="+mn-lt"/>
              </a:rPr>
              <a:t>功能，点击成果名称可查看成果详情。可查看审核状态，对未审核的和审核不通过的成果，可在进行编辑修改。</a:t>
            </a:r>
            <a:endParaRPr lang="zh-CN" altLang="zh-CN" dirty="0">
              <a:cs typeface="+mn-ea"/>
              <a:sym typeface="+mn-lt"/>
            </a:endParaRPr>
          </a:p>
          <a:p>
            <a:pPr fontAlgn="auto">
              <a:spcAft>
                <a:spcPts val="0"/>
              </a:spcAft>
              <a:defRPr/>
            </a:pPr>
            <a:r>
              <a:rPr lang="zh-CN" altLang="zh-CN" dirty="0">
                <a:cs typeface="+mn-ea"/>
                <a:sym typeface="+mn-lt"/>
              </a:rPr>
              <a:t>在</a:t>
            </a:r>
            <a:r>
              <a:rPr lang="zh-CN" altLang="en-US" dirty="0">
                <a:cs typeface="+mn-ea"/>
                <a:sym typeface="+mn-lt"/>
              </a:rPr>
              <a:t>科研</a:t>
            </a:r>
            <a:r>
              <a:rPr lang="zh-CN" altLang="zh-CN" dirty="0">
                <a:cs typeface="+mn-ea"/>
                <a:sym typeface="+mn-lt"/>
              </a:rPr>
              <a:t>成果下，科研人员可以</a:t>
            </a:r>
            <a:r>
              <a:rPr lang="zh-CN" altLang="en-US" dirty="0">
                <a:cs typeface="+mn-ea"/>
                <a:sym typeface="+mn-lt"/>
              </a:rPr>
              <a:t>进行</a:t>
            </a:r>
            <a:r>
              <a:rPr lang="zh-CN" altLang="zh-CN" dirty="0">
                <a:cs typeface="+mn-ea"/>
                <a:sym typeface="+mn-lt"/>
              </a:rPr>
              <a:t>论文、著作、研究</a:t>
            </a:r>
            <a:r>
              <a:rPr lang="zh-CN" altLang="en-US" dirty="0">
                <a:cs typeface="+mn-ea"/>
                <a:sym typeface="+mn-lt"/>
              </a:rPr>
              <a:t>咨询</a:t>
            </a:r>
            <a:r>
              <a:rPr lang="zh-CN" altLang="zh-CN" dirty="0">
                <a:cs typeface="+mn-ea"/>
                <a:sym typeface="+mn-lt"/>
              </a:rPr>
              <a:t>报告、专利、获奖</a:t>
            </a:r>
            <a:r>
              <a:rPr lang="zh-CN" altLang="en-US" dirty="0">
                <a:cs typeface="+mn-ea"/>
                <a:sym typeface="+mn-lt"/>
              </a:rPr>
              <a:t>的管理</a:t>
            </a:r>
            <a:r>
              <a:rPr lang="zh-CN" altLang="zh-CN" dirty="0">
                <a:cs typeface="+mn-ea"/>
                <a:sym typeface="+mn-lt"/>
              </a:rPr>
              <a:t>。</a:t>
            </a:r>
            <a:r>
              <a:rPr lang="zh-CN" altLang="zh-CN" b="1" dirty="0">
                <a:cs typeface="+mn-ea"/>
                <a:sym typeface="+mn-lt"/>
              </a:rPr>
              <a:t>在此以论文为例。</a:t>
            </a:r>
            <a:endParaRPr lang="en-US" altLang="zh-CN" b="1"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26695"/>
          <a:stretch>
            <a:fillRect/>
          </a:stretch>
        </p:blipFill>
        <p:spPr>
          <a:xfrm>
            <a:off x="838200" y="3371850"/>
            <a:ext cx="10105776" cy="424847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论文</a:t>
            </a:r>
            <a:endParaRPr lang="zh-CN" altLang="en-US" dirty="0">
              <a:latin typeface="+mn-lt"/>
              <a:ea typeface="+mn-ea"/>
              <a:cs typeface="+mn-ea"/>
              <a:sym typeface="+mn-lt"/>
            </a:endParaRPr>
          </a:p>
        </p:txBody>
      </p:sp>
      <p:sp>
        <p:nvSpPr>
          <p:cNvPr id="40963" name="内容占位符 2"/>
          <p:cNvSpPr>
            <a:spLocks noGrp="1" noChangeArrowheads="1"/>
          </p:cNvSpPr>
          <p:nvPr>
            <p:ph idx="1"/>
          </p:nvPr>
        </p:nvSpPr>
        <p:spPr>
          <a:xfrm>
            <a:off x="334963" y="1016000"/>
            <a:ext cx="10947400" cy="4826000"/>
          </a:xfrm>
        </p:spPr>
        <p:txBody>
          <a:bodyPr rtlCol="0">
            <a:normAutofit/>
          </a:bodyPr>
          <a:lstStyle/>
          <a:p>
            <a:pPr fontAlgn="auto">
              <a:spcAft>
                <a:spcPts val="0"/>
              </a:spcAft>
              <a:defRPr/>
            </a:pPr>
            <a:r>
              <a:rPr lang="zh-CN" altLang="en-US" dirty="0">
                <a:cs typeface="+mn-ea"/>
                <a:sym typeface="+mn-lt"/>
              </a:rPr>
              <a:t>系统已有部分年度数据，需教职工认领和完善数据（所有类型论文，不限于第一作者、通讯作者）</a:t>
            </a:r>
            <a:endParaRPr lang="en-US" altLang="zh-CN" dirty="0">
              <a:cs typeface="+mn-ea"/>
              <a:sym typeface="+mn-lt"/>
            </a:endParaRPr>
          </a:p>
          <a:p>
            <a:pPr fontAlgn="auto">
              <a:spcAft>
                <a:spcPts val="0"/>
              </a:spcAft>
              <a:defRPr/>
            </a:pPr>
            <a:r>
              <a:rPr lang="zh-CN" altLang="en-US" dirty="0">
                <a:cs typeface="+mn-ea"/>
                <a:sym typeface="+mn-lt"/>
              </a:rPr>
              <a:t>因认领方式不同分为中文论文和英文论文</a:t>
            </a:r>
            <a:endParaRPr lang="en-US" altLang="zh-CN" dirty="0">
              <a:cs typeface="+mn-ea"/>
              <a:sym typeface="+mn-lt"/>
            </a:endParaRPr>
          </a:p>
          <a:p>
            <a:pPr fontAlgn="auto">
              <a:spcAft>
                <a:spcPts val="0"/>
              </a:spcAft>
              <a:defRPr/>
            </a:pPr>
            <a:r>
              <a:rPr lang="zh-CN" altLang="en-US" dirty="0">
                <a:cs typeface="+mn-ea"/>
                <a:sym typeface="+mn-lt"/>
              </a:rPr>
              <a:t>中文论文认领方式：</a:t>
            </a:r>
            <a:endParaRPr lang="en-US" altLang="zh-CN" dirty="0">
              <a:cs typeface="+mn-ea"/>
              <a:sym typeface="+mn-lt"/>
            </a:endParaRPr>
          </a:p>
          <a:p>
            <a:pPr fontAlgn="auto">
              <a:spcAft>
                <a:spcPts val="0"/>
              </a:spcAft>
              <a:defRPr/>
            </a:pPr>
            <a:endParaRPr lang="en-US" altLang="zh-CN" dirty="0">
              <a:cs typeface="+mn-ea"/>
              <a:sym typeface="+mn-lt"/>
            </a:endParaRPr>
          </a:p>
        </p:txBody>
      </p:sp>
      <p:grpSp>
        <p:nvGrpSpPr>
          <p:cNvPr id="27652" name="组合 3"/>
          <p:cNvGrpSpPr/>
          <p:nvPr/>
        </p:nvGrpSpPr>
        <p:grpSpPr bwMode="auto">
          <a:xfrm>
            <a:off x="3863975" y="2509838"/>
            <a:ext cx="9361488" cy="4159250"/>
            <a:chOff x="871140" y="3419847"/>
            <a:chExt cx="9361040" cy="4159700"/>
          </a:xfrm>
        </p:grpSpPr>
        <p:grpSp>
          <p:nvGrpSpPr>
            <p:cNvPr id="27653" name="组合 4"/>
            <p:cNvGrpSpPr/>
            <p:nvPr/>
          </p:nvGrpSpPr>
          <p:grpSpPr bwMode="auto">
            <a:xfrm>
              <a:off x="871140" y="3419847"/>
              <a:ext cx="9361040" cy="4159700"/>
              <a:chOff x="871140" y="3419847"/>
              <a:chExt cx="9361040" cy="4159700"/>
            </a:xfrm>
          </p:grpSpPr>
          <p:pic>
            <p:nvPicPr>
              <p:cNvPr id="27655"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140" y="3419847"/>
                <a:ext cx="9361040" cy="415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126716" y="4148588"/>
                <a:ext cx="5976651" cy="27101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9" name="矩形 8"/>
              <p:cNvSpPr/>
              <p:nvPr/>
            </p:nvSpPr>
            <p:spPr>
              <a:xfrm flipH="1">
                <a:off x="6108052" y="4924960"/>
                <a:ext cx="304785" cy="2556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cs typeface="+mn-ea"/>
                  <a:sym typeface="+mn-lt"/>
                </a:endParaRPr>
              </a:p>
            </p:txBody>
          </p:sp>
        </p:grpSp>
        <p:sp>
          <p:nvSpPr>
            <p:cNvPr id="6" name="椭圆 5"/>
            <p:cNvSpPr/>
            <p:nvPr/>
          </p:nvSpPr>
          <p:spPr>
            <a:xfrm>
              <a:off x="9263851" y="3500818"/>
              <a:ext cx="361933" cy="144479"/>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论文</a:t>
            </a:r>
            <a:endParaRPr lang="zh-CN" altLang="en-US" dirty="0">
              <a:latin typeface="+mn-lt"/>
              <a:ea typeface="+mn-ea"/>
              <a:cs typeface="+mn-ea"/>
              <a:sym typeface="+mn-lt"/>
            </a:endParaRPr>
          </a:p>
        </p:txBody>
      </p:sp>
      <p:sp>
        <p:nvSpPr>
          <p:cNvPr id="41987" name="内容占位符 2"/>
          <p:cNvSpPr>
            <a:spLocks noGrp="1" noChangeArrowheads="1"/>
          </p:cNvSpPr>
          <p:nvPr>
            <p:ph idx="1"/>
          </p:nvPr>
        </p:nvSpPr>
        <p:spPr>
          <a:xfrm>
            <a:off x="192088" y="864553"/>
            <a:ext cx="10945812" cy="4824412"/>
          </a:xfrm>
        </p:spPr>
        <p:txBody>
          <a:bodyPr rtlCol="0">
            <a:normAutofit/>
          </a:bodyPr>
          <a:lstStyle/>
          <a:p>
            <a:pPr fontAlgn="auto">
              <a:spcAft>
                <a:spcPts val="0"/>
              </a:spcAft>
              <a:defRPr/>
            </a:pPr>
            <a:r>
              <a:rPr lang="en-US" altLang="zh-CN" sz="2400" dirty="0">
                <a:cs typeface="+mn-ea"/>
                <a:sym typeface="+mn-lt"/>
              </a:rPr>
              <a:t>2.4.1</a:t>
            </a:r>
            <a:r>
              <a:rPr lang="zh-CN" altLang="en-US" sz="2400" dirty="0">
                <a:cs typeface="+mn-ea"/>
                <a:sym typeface="+mn-lt"/>
              </a:rPr>
              <a:t>论文</a:t>
            </a:r>
            <a:r>
              <a:rPr lang="en-US" altLang="zh-CN" sz="2400" dirty="0">
                <a:cs typeface="+mn-ea"/>
                <a:sym typeface="+mn-lt"/>
              </a:rPr>
              <a:t>——</a:t>
            </a:r>
            <a:r>
              <a:rPr lang="zh-CN" altLang="en-US" sz="2400" dirty="0">
                <a:cs typeface="+mn-ea"/>
                <a:sym typeface="+mn-lt"/>
              </a:rPr>
              <a:t>论文新增</a:t>
            </a:r>
            <a:endParaRPr lang="en-US" altLang="zh-CN" sz="2400" dirty="0">
              <a:cs typeface="+mn-ea"/>
              <a:sym typeface="+mn-lt"/>
            </a:endParaRPr>
          </a:p>
          <a:p>
            <a:pPr fontAlgn="auto">
              <a:spcAft>
                <a:spcPts val="0"/>
              </a:spcAft>
              <a:defRPr/>
            </a:pPr>
            <a:r>
              <a:rPr lang="zh-CN" altLang="en-US" sz="2400" dirty="0">
                <a:solidFill>
                  <a:schemeClr val="tx1"/>
                </a:solidFill>
                <a:cs typeface="+mn-ea"/>
                <a:sym typeface="+mn-lt"/>
              </a:rPr>
              <a:t>需完善信息与上述相同，</a:t>
            </a:r>
            <a:r>
              <a:rPr lang="zh-CN" altLang="en-US" sz="2400" dirty="0">
                <a:solidFill>
                  <a:srgbClr val="FF0000"/>
                </a:solidFill>
                <a:cs typeface="+mn-ea"/>
                <a:sym typeface="+mn-lt"/>
              </a:rPr>
              <a:t>每篇论文的所有作者务必按照论文中罗列的顺序填报（不可只填部分作者），同一篇文章只需一位填报人填报即可。</a:t>
            </a:r>
            <a:r>
              <a:rPr lang="zh-CN" altLang="en-US" dirty="0">
                <a:solidFill>
                  <a:srgbClr val="FF0000"/>
                </a:solidFill>
                <a:cs typeface="+mn-ea"/>
                <a:sym typeface="+mn-lt"/>
              </a:rPr>
              <a:t>。</a:t>
            </a:r>
            <a:endParaRPr lang="en-US" altLang="zh-CN" dirty="0">
              <a:solidFill>
                <a:srgbClr val="FF0000"/>
              </a:solidFill>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pic>
        <p:nvPicPr>
          <p:cNvPr id="2" name="图片 1"/>
          <p:cNvPicPr>
            <a:picLocks noChangeAspect="1"/>
          </p:cNvPicPr>
          <p:nvPr/>
        </p:nvPicPr>
        <p:blipFill rotWithShape="1">
          <a:blip r:embed="rId1"/>
          <a:srcRect l="3360" t="9450" b="41206"/>
          <a:stretch>
            <a:fillRect/>
          </a:stretch>
        </p:blipFill>
        <p:spPr>
          <a:xfrm>
            <a:off x="192609" y="2207325"/>
            <a:ext cx="11458418" cy="4680520"/>
          </a:xfrm>
          <a:prstGeom prst="rect">
            <a:avLst/>
          </a:prstGeom>
        </p:spPr>
      </p:pic>
      <p:sp>
        <p:nvSpPr>
          <p:cNvPr id="3" name="矩形 2"/>
          <p:cNvSpPr/>
          <p:nvPr/>
        </p:nvSpPr>
        <p:spPr>
          <a:xfrm>
            <a:off x="9336360" y="2132856"/>
            <a:ext cx="2017440" cy="25202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a:latin typeface="+mn-lt"/>
                <a:ea typeface="+mn-ea"/>
                <a:cs typeface="+mn-ea"/>
                <a:sym typeface="+mn-lt"/>
              </a:rPr>
              <a:t>2.</a:t>
            </a:r>
            <a:r>
              <a:rPr lang="zh-CN" altLang="en-US">
                <a:latin typeface="+mn-lt"/>
                <a:ea typeface="+mn-ea"/>
                <a:cs typeface="+mn-ea"/>
                <a:sym typeface="+mn-lt"/>
              </a:rPr>
              <a:t>操作演示</a:t>
            </a:r>
            <a:endParaRPr lang="zh-CN" altLang="en-US">
              <a:latin typeface="+mn-lt"/>
              <a:ea typeface="+mn-ea"/>
              <a:cs typeface="+mn-ea"/>
              <a:sym typeface="+mn-lt"/>
            </a:endParaRPr>
          </a:p>
        </p:txBody>
      </p:sp>
      <p:sp>
        <p:nvSpPr>
          <p:cNvPr id="47107"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en-US" altLang="zh-CN" dirty="0">
                <a:cs typeface="+mn-ea"/>
                <a:sym typeface="+mn-lt"/>
              </a:rPr>
              <a:t>2.4.1</a:t>
            </a:r>
            <a:r>
              <a:rPr lang="zh-CN" altLang="en-US" dirty="0">
                <a:solidFill>
                  <a:srgbClr val="FF0000"/>
                </a:solidFill>
                <a:cs typeface="+mn-ea"/>
                <a:sym typeface="+mn-lt"/>
              </a:rPr>
              <a:t>论文网推</a:t>
            </a:r>
            <a:endParaRPr lang="en-US" altLang="zh-CN" dirty="0">
              <a:solidFill>
                <a:srgbClr val="FF0000"/>
              </a:solidFill>
              <a:cs typeface="+mn-ea"/>
              <a:sym typeface="+mn-lt"/>
            </a:endParaRPr>
          </a:p>
          <a:p>
            <a:pPr fontAlgn="auto">
              <a:spcAft>
                <a:spcPts val="0"/>
              </a:spcAft>
              <a:defRPr/>
            </a:pPr>
            <a:r>
              <a:rPr lang="zh-CN" altLang="zh-CN" dirty="0">
                <a:cs typeface="+mn-ea"/>
                <a:sym typeface="+mn-lt"/>
              </a:rPr>
              <a:t>点击【</a:t>
            </a:r>
            <a:r>
              <a:rPr lang="zh-CN" altLang="en-US" dirty="0">
                <a:cs typeface="+mn-ea"/>
                <a:sym typeface="+mn-lt"/>
              </a:rPr>
              <a:t>科研</a:t>
            </a:r>
            <a:r>
              <a:rPr lang="zh-CN" altLang="zh-CN" dirty="0">
                <a:cs typeface="+mn-ea"/>
                <a:sym typeface="+mn-lt"/>
              </a:rPr>
              <a:t>成果】</a:t>
            </a:r>
            <a:r>
              <a:rPr lang="en-US" altLang="zh-CN" dirty="0">
                <a:cs typeface="+mn-ea"/>
                <a:sym typeface="+mn-lt"/>
              </a:rPr>
              <a:t>&gt;</a:t>
            </a:r>
            <a:r>
              <a:rPr lang="zh-CN" altLang="zh-CN" dirty="0">
                <a:cs typeface="+mn-ea"/>
                <a:sym typeface="+mn-lt"/>
              </a:rPr>
              <a:t>【</a:t>
            </a:r>
            <a:r>
              <a:rPr lang="zh-CN" altLang="en-US" dirty="0">
                <a:cs typeface="+mn-ea"/>
                <a:sym typeface="+mn-lt"/>
              </a:rPr>
              <a:t>论文检索</a:t>
            </a:r>
            <a:r>
              <a:rPr lang="zh-CN" altLang="zh-CN" dirty="0">
                <a:cs typeface="+mn-ea"/>
                <a:sym typeface="+mn-lt"/>
              </a:rPr>
              <a:t>】，</a:t>
            </a:r>
            <a:r>
              <a:rPr lang="zh-CN" altLang="en-US" dirty="0">
                <a:cs typeface="+mn-ea"/>
                <a:sym typeface="+mn-lt"/>
              </a:rPr>
              <a:t>选择检索条件，进行检索，检索出来的论文，进行导入操作。（论文参与作者也可导入，同一篇论文只可导入一次）。导入成功后，科研秘书和管理员进行审核。</a:t>
            </a:r>
            <a:endParaRPr lang="zh-CN" altLang="zh-CN"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grpSp>
        <p:nvGrpSpPr>
          <p:cNvPr id="7" name="组合 6"/>
          <p:cNvGrpSpPr/>
          <p:nvPr/>
        </p:nvGrpSpPr>
        <p:grpSpPr>
          <a:xfrm>
            <a:off x="357914" y="2924944"/>
            <a:ext cx="11458418" cy="4680520"/>
            <a:chOff x="407988" y="3429000"/>
            <a:chExt cx="11458418" cy="4680520"/>
          </a:xfrm>
        </p:grpSpPr>
        <p:pic>
          <p:nvPicPr>
            <p:cNvPr id="4" name="图片 3"/>
            <p:cNvPicPr>
              <a:picLocks noChangeAspect="1"/>
            </p:cNvPicPr>
            <p:nvPr/>
          </p:nvPicPr>
          <p:blipFill rotWithShape="1">
            <a:blip r:embed="rId1"/>
            <a:srcRect l="3360" t="9450" b="41206"/>
            <a:stretch>
              <a:fillRect/>
            </a:stretch>
          </p:blipFill>
          <p:spPr>
            <a:xfrm>
              <a:off x="407988" y="3429000"/>
              <a:ext cx="11458418" cy="4680520"/>
            </a:xfrm>
            <a:prstGeom prst="rect">
              <a:avLst/>
            </a:prstGeom>
          </p:spPr>
        </p:pic>
        <p:sp>
          <p:nvSpPr>
            <p:cNvPr id="6" name="矩形 5"/>
            <p:cNvSpPr/>
            <p:nvPr/>
          </p:nvSpPr>
          <p:spPr>
            <a:xfrm>
              <a:off x="10889313" y="3861048"/>
              <a:ext cx="720790" cy="4320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1047"/>
          <a:stretch>
            <a:fillRect/>
          </a:stretch>
        </p:blipFill>
        <p:spPr>
          <a:xfrm>
            <a:off x="1415986" y="2780928"/>
            <a:ext cx="9217024" cy="4235243"/>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239" y="2837206"/>
            <a:ext cx="9782395" cy="42014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2"/>
          <p:cNvSpPr txBox="1"/>
          <p:nvPr/>
        </p:nvSpPr>
        <p:spPr>
          <a:xfrm rot="5400000">
            <a:off x="1255713" y="4818062"/>
            <a:ext cx="2700338" cy="461963"/>
          </a:xfrm>
          <a:prstGeom prst="rect">
            <a:avLst/>
          </a:prstGeom>
          <a:noFill/>
        </p:spPr>
        <p:txBody>
          <a:bodyPr>
            <a:spAutoFit/>
          </a:bodyPr>
          <a:lstStyle/>
          <a:p>
            <a:pPr eaLnBrk="1" fontAlgn="auto" hangingPunct="1">
              <a:spcBef>
                <a:spcPts val="0"/>
              </a:spcBef>
              <a:spcAft>
                <a:spcPts val="0"/>
              </a:spcAft>
              <a:defRPr/>
            </a:pPr>
            <a:r>
              <a:rPr lang="en-US" altLang="zh-CN" sz="2400" b="1" dirty="0">
                <a:solidFill>
                  <a:srgbClr val="FF0000"/>
                </a:solidFill>
                <a:latin typeface="+mn-lt"/>
                <a:ea typeface="+mn-ea"/>
                <a:cs typeface="+mn-ea"/>
                <a:sym typeface="+mn-lt"/>
              </a:rPr>
              <a:t>Contents</a:t>
            </a:r>
            <a:endParaRPr lang="zh-CN" altLang="en-US" sz="2400" b="1" dirty="0">
              <a:solidFill>
                <a:srgbClr val="FF0000"/>
              </a:solidFill>
              <a:latin typeface="+mn-lt"/>
              <a:ea typeface="+mn-ea"/>
              <a:cs typeface="+mn-ea"/>
              <a:sym typeface="+mn-lt"/>
            </a:endParaRPr>
          </a:p>
        </p:txBody>
      </p:sp>
      <p:sp>
        <p:nvSpPr>
          <p:cNvPr id="28" name="TextBox 31"/>
          <p:cNvSpPr txBox="1"/>
          <p:nvPr/>
        </p:nvSpPr>
        <p:spPr>
          <a:xfrm>
            <a:off x="862013" y="1897063"/>
            <a:ext cx="2087562" cy="1014412"/>
          </a:xfrm>
          <a:prstGeom prst="rect">
            <a:avLst/>
          </a:prstGeom>
          <a:noFill/>
        </p:spPr>
        <p:txBody>
          <a:bodyPr>
            <a:spAutoFit/>
          </a:bodyPr>
          <a:lstStyle/>
          <a:p>
            <a:pPr eaLnBrk="1" fontAlgn="auto" hangingPunct="1">
              <a:spcBef>
                <a:spcPts val="0"/>
              </a:spcBef>
              <a:spcAft>
                <a:spcPts val="0"/>
              </a:spcAft>
              <a:defRPr/>
            </a:pPr>
            <a:r>
              <a:rPr lang="zh-CN" altLang="en-US" sz="6000" b="1" dirty="0">
                <a:solidFill>
                  <a:srgbClr val="FF0000"/>
                </a:solidFill>
                <a:latin typeface="+mn-lt"/>
                <a:ea typeface="+mn-ea"/>
                <a:cs typeface="+mn-ea"/>
                <a:sym typeface="+mn-lt"/>
              </a:rPr>
              <a:t>目录</a:t>
            </a:r>
            <a:endParaRPr lang="zh-CN" altLang="en-US" sz="6000" b="1" dirty="0">
              <a:solidFill>
                <a:srgbClr val="FF0000"/>
              </a:solidFill>
              <a:latin typeface="+mn-lt"/>
              <a:ea typeface="+mn-ea"/>
              <a:cs typeface="+mn-ea"/>
              <a:sym typeface="+mn-lt"/>
            </a:endParaRPr>
          </a:p>
        </p:txBody>
      </p:sp>
      <p:cxnSp>
        <p:nvCxnSpPr>
          <p:cNvPr id="29" name="直接连接符 28"/>
          <p:cNvCxnSpPr/>
          <p:nvPr/>
        </p:nvCxnSpPr>
        <p:spPr>
          <a:xfrm>
            <a:off x="722313" y="0"/>
            <a:ext cx="0" cy="2401888"/>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rot="5400000">
            <a:off x="700882" y="1362869"/>
            <a:ext cx="2119312" cy="2076450"/>
          </a:xfrm>
          <a:prstGeom prst="ellipse">
            <a:avLst/>
          </a:prstGeom>
          <a:noFill/>
          <a:ln w="254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cxnSp>
        <p:nvCxnSpPr>
          <p:cNvPr id="31" name="直接连接符 30"/>
          <p:cNvCxnSpPr/>
          <p:nvPr/>
        </p:nvCxnSpPr>
        <p:spPr>
          <a:xfrm>
            <a:off x="2798763" y="2373313"/>
            <a:ext cx="0" cy="4484687"/>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7175" name="组合 2"/>
          <p:cNvGrpSpPr/>
          <p:nvPr/>
        </p:nvGrpSpPr>
        <p:grpSpPr bwMode="auto">
          <a:xfrm>
            <a:off x="4367213" y="1539875"/>
            <a:ext cx="4405312" cy="3484563"/>
            <a:chOff x="4223790" y="1341976"/>
            <a:chExt cx="4404830" cy="3484341"/>
          </a:xfrm>
        </p:grpSpPr>
        <p:grpSp>
          <p:nvGrpSpPr>
            <p:cNvPr id="7176" name="组合 31"/>
            <p:cNvGrpSpPr/>
            <p:nvPr/>
          </p:nvGrpSpPr>
          <p:grpSpPr bwMode="auto">
            <a:xfrm>
              <a:off x="4223790" y="1341976"/>
              <a:ext cx="4404830" cy="3484341"/>
              <a:chOff x="4864531" y="1920479"/>
              <a:chExt cx="3742492" cy="2419174"/>
            </a:xfrm>
          </p:grpSpPr>
          <p:grpSp>
            <p:nvGrpSpPr>
              <p:cNvPr id="7178" name="组合 32"/>
              <p:cNvGrpSpPr/>
              <p:nvPr/>
            </p:nvGrpSpPr>
            <p:grpSpPr bwMode="auto">
              <a:xfrm>
                <a:off x="4877979" y="1920479"/>
                <a:ext cx="3653233" cy="567736"/>
                <a:chOff x="4877979" y="1900773"/>
                <a:chExt cx="3653233" cy="567736"/>
              </a:xfrm>
            </p:grpSpPr>
            <p:grpSp>
              <p:nvGrpSpPr>
                <p:cNvPr id="7189" name="组合 48"/>
                <p:cNvGrpSpPr/>
                <p:nvPr/>
              </p:nvGrpSpPr>
              <p:grpSpPr bwMode="auto">
                <a:xfrm>
                  <a:off x="4877979" y="1900773"/>
                  <a:ext cx="2088444" cy="567736"/>
                  <a:chOff x="4877979" y="1893896"/>
                  <a:chExt cx="2088444" cy="567736"/>
                </a:xfrm>
              </p:grpSpPr>
              <p:sp>
                <p:nvSpPr>
                  <p:cNvPr id="51" name="TextBox 31"/>
                  <p:cNvSpPr txBox="1"/>
                  <p:nvPr/>
                </p:nvSpPr>
                <p:spPr>
                  <a:xfrm>
                    <a:off x="4878017" y="1893896"/>
                    <a:ext cx="2089052" cy="405584"/>
                  </a:xfrm>
                  <a:prstGeom prst="rect">
                    <a:avLst/>
                  </a:prstGeom>
                  <a:noFill/>
                </p:spPr>
                <p:txBody>
                  <a:bodyPr>
                    <a:spAutoFit/>
                  </a:bodyPr>
                  <a:lstStyle/>
                  <a:p>
                    <a:pPr eaLnBrk="1" fontAlgn="auto" hangingPunct="1">
                      <a:spcBef>
                        <a:spcPts val="0"/>
                      </a:spcBef>
                      <a:spcAft>
                        <a:spcPts val="0"/>
                      </a:spcAft>
                      <a:defRPr/>
                    </a:pPr>
                    <a:r>
                      <a:rPr lang="en-US" altLang="zh-CN" sz="3200" dirty="0">
                        <a:solidFill>
                          <a:srgbClr val="453162"/>
                        </a:solidFill>
                        <a:latin typeface="+mn-lt"/>
                        <a:ea typeface="+mn-ea"/>
                        <a:cs typeface="+mn-ea"/>
                        <a:sym typeface="+mn-lt"/>
                      </a:rPr>
                      <a:t>1</a:t>
                    </a:r>
                    <a:endParaRPr lang="zh-CN" altLang="en-US" sz="3200" dirty="0">
                      <a:solidFill>
                        <a:srgbClr val="453162"/>
                      </a:solidFill>
                      <a:latin typeface="+mn-lt"/>
                      <a:ea typeface="+mn-ea"/>
                      <a:cs typeface="+mn-ea"/>
                      <a:sym typeface="+mn-lt"/>
                    </a:endParaRPr>
                  </a:p>
                </p:txBody>
              </p:sp>
              <p:cxnSp>
                <p:nvCxnSpPr>
                  <p:cNvPr id="52" name="直接连接符 51"/>
                  <p:cNvCxnSpPr/>
                  <p:nvPr/>
                </p:nvCxnSpPr>
                <p:spPr>
                  <a:xfrm flipH="1">
                    <a:off x="5084360" y="1922551"/>
                    <a:ext cx="281867" cy="538942"/>
                  </a:xfrm>
                  <a:prstGeom prst="line">
                    <a:avLst/>
                  </a:prstGeom>
                  <a:ln>
                    <a:solidFill>
                      <a:srgbClr val="453162"/>
                    </a:solidFill>
                  </a:ln>
                </p:spPr>
                <p:style>
                  <a:lnRef idx="1">
                    <a:schemeClr val="accent1"/>
                  </a:lnRef>
                  <a:fillRef idx="0">
                    <a:schemeClr val="accent1"/>
                  </a:fillRef>
                  <a:effectRef idx="0">
                    <a:schemeClr val="accent1"/>
                  </a:effectRef>
                  <a:fontRef idx="minor">
                    <a:schemeClr val="tx1"/>
                  </a:fontRef>
                </p:style>
              </p:cxnSp>
            </p:grpSp>
            <p:sp>
              <p:nvSpPr>
                <p:cNvPr id="50" name="TextBox 31"/>
                <p:cNvSpPr txBox="1"/>
                <p:nvPr/>
              </p:nvSpPr>
              <p:spPr>
                <a:xfrm>
                  <a:off x="5236757" y="1986739"/>
                  <a:ext cx="3294741" cy="448567"/>
                </a:xfrm>
                <a:prstGeom prst="rect">
                  <a:avLst/>
                </a:prstGeom>
                <a:noFill/>
              </p:spPr>
              <p:txBody>
                <a:bodyPr/>
                <a:lstStyle/>
                <a:p>
                  <a:pPr algn="ctr" eaLnBrk="1" fontAlgn="auto" hangingPunct="1">
                    <a:spcBef>
                      <a:spcPts val="0"/>
                    </a:spcBef>
                    <a:spcAft>
                      <a:spcPts val="0"/>
                    </a:spcAft>
                    <a:defRPr/>
                  </a:pPr>
                  <a:r>
                    <a:rPr lang="zh-CN" altLang="en-US" sz="3600" b="1" dirty="0">
                      <a:solidFill>
                        <a:srgbClr val="0000E6"/>
                      </a:solidFill>
                      <a:latin typeface="+mn-lt"/>
                      <a:ea typeface="+mn-ea"/>
                      <a:cs typeface="+mn-ea"/>
                      <a:sym typeface="+mn-lt"/>
                    </a:rPr>
                    <a:t>操作演示</a:t>
                  </a:r>
                  <a:endParaRPr lang="zh-CN" altLang="en-US" sz="3600" b="1" dirty="0">
                    <a:solidFill>
                      <a:srgbClr val="0000E6"/>
                    </a:solidFill>
                    <a:latin typeface="+mn-lt"/>
                    <a:ea typeface="+mn-ea"/>
                    <a:cs typeface="+mn-ea"/>
                    <a:sym typeface="+mn-lt"/>
                  </a:endParaRPr>
                </a:p>
              </p:txBody>
            </p:sp>
          </p:grpSp>
          <p:grpSp>
            <p:nvGrpSpPr>
              <p:cNvPr id="7179" name="组合 33"/>
              <p:cNvGrpSpPr/>
              <p:nvPr/>
            </p:nvGrpSpPr>
            <p:grpSpPr bwMode="auto">
              <a:xfrm>
                <a:off x="4864531" y="2846198"/>
                <a:ext cx="3704915" cy="567736"/>
                <a:chOff x="4864531" y="2850726"/>
                <a:chExt cx="3704915" cy="567736"/>
              </a:xfrm>
            </p:grpSpPr>
            <p:grpSp>
              <p:nvGrpSpPr>
                <p:cNvPr id="7185" name="组合 44"/>
                <p:cNvGrpSpPr/>
                <p:nvPr/>
              </p:nvGrpSpPr>
              <p:grpSpPr bwMode="auto">
                <a:xfrm>
                  <a:off x="4864531" y="2850726"/>
                  <a:ext cx="2088444" cy="567736"/>
                  <a:chOff x="4864531" y="2848636"/>
                  <a:chExt cx="2088444" cy="567736"/>
                </a:xfrm>
              </p:grpSpPr>
              <p:sp>
                <p:nvSpPr>
                  <p:cNvPr id="47" name="TextBox 31"/>
                  <p:cNvSpPr txBox="1"/>
                  <p:nvPr/>
                </p:nvSpPr>
                <p:spPr>
                  <a:xfrm>
                    <a:off x="4864531" y="2848705"/>
                    <a:ext cx="2087704" cy="405584"/>
                  </a:xfrm>
                  <a:prstGeom prst="rect">
                    <a:avLst/>
                  </a:prstGeom>
                  <a:noFill/>
                </p:spPr>
                <p:txBody>
                  <a:bodyPr>
                    <a:spAutoFit/>
                  </a:bodyPr>
                  <a:lstStyle/>
                  <a:p>
                    <a:pPr eaLnBrk="1" fontAlgn="auto" hangingPunct="1">
                      <a:spcBef>
                        <a:spcPts val="0"/>
                      </a:spcBef>
                      <a:spcAft>
                        <a:spcPts val="0"/>
                      </a:spcAft>
                      <a:defRPr/>
                    </a:pPr>
                    <a:r>
                      <a:rPr lang="en-US" altLang="zh-CN" sz="3200" dirty="0">
                        <a:solidFill>
                          <a:srgbClr val="453162"/>
                        </a:solidFill>
                        <a:latin typeface="+mn-lt"/>
                        <a:ea typeface="+mn-ea"/>
                        <a:cs typeface="+mn-ea"/>
                        <a:sym typeface="+mn-lt"/>
                      </a:rPr>
                      <a:t>2</a:t>
                    </a:r>
                    <a:endParaRPr lang="zh-CN" altLang="en-US" sz="3200" dirty="0">
                      <a:solidFill>
                        <a:srgbClr val="453162"/>
                      </a:solidFill>
                      <a:latin typeface="+mn-lt"/>
                      <a:ea typeface="+mn-ea"/>
                      <a:cs typeface="+mn-ea"/>
                      <a:sym typeface="+mn-lt"/>
                    </a:endParaRPr>
                  </a:p>
                </p:txBody>
              </p:sp>
              <p:cxnSp>
                <p:nvCxnSpPr>
                  <p:cNvPr id="48" name="直接连接符 47"/>
                  <p:cNvCxnSpPr/>
                  <p:nvPr/>
                </p:nvCxnSpPr>
                <p:spPr>
                  <a:xfrm flipH="1">
                    <a:off x="5070873" y="2877361"/>
                    <a:ext cx="281867" cy="538942"/>
                  </a:xfrm>
                  <a:prstGeom prst="line">
                    <a:avLst/>
                  </a:prstGeom>
                  <a:ln>
                    <a:solidFill>
                      <a:srgbClr val="453162"/>
                    </a:solidFill>
                  </a:ln>
                </p:spPr>
                <p:style>
                  <a:lnRef idx="1">
                    <a:schemeClr val="accent1"/>
                  </a:lnRef>
                  <a:fillRef idx="0">
                    <a:schemeClr val="accent1"/>
                  </a:fillRef>
                  <a:effectRef idx="0">
                    <a:schemeClr val="accent1"/>
                  </a:effectRef>
                  <a:fontRef idx="minor">
                    <a:schemeClr val="tx1"/>
                  </a:fontRef>
                </p:style>
              </p:cxnSp>
            </p:grpSp>
            <p:sp>
              <p:nvSpPr>
                <p:cNvPr id="46" name="TextBox 32"/>
                <p:cNvSpPr txBox="1"/>
                <p:nvPr/>
              </p:nvSpPr>
              <p:spPr>
                <a:xfrm>
                  <a:off x="5274519" y="2936762"/>
                  <a:ext cx="3294741" cy="448567"/>
                </a:xfrm>
                <a:prstGeom prst="rect">
                  <a:avLst/>
                </a:prstGeom>
                <a:noFill/>
              </p:spPr>
              <p:txBody>
                <a:bodyPr/>
                <a:lstStyle/>
                <a:p>
                  <a:pPr algn="ctr" eaLnBrk="1" fontAlgn="auto" hangingPunct="1">
                    <a:spcBef>
                      <a:spcPts val="0"/>
                    </a:spcBef>
                    <a:spcAft>
                      <a:spcPts val="0"/>
                    </a:spcAft>
                    <a:defRPr/>
                  </a:pPr>
                  <a:endParaRPr lang="zh-CN" altLang="en-US" sz="3600" b="1" dirty="0">
                    <a:solidFill>
                      <a:srgbClr val="0000E6"/>
                    </a:solidFill>
                    <a:latin typeface="+mn-lt"/>
                    <a:ea typeface="+mn-ea"/>
                    <a:cs typeface="+mn-ea"/>
                    <a:sym typeface="+mn-lt"/>
                  </a:endParaRPr>
                </a:p>
              </p:txBody>
            </p:sp>
          </p:grpSp>
          <p:grpSp>
            <p:nvGrpSpPr>
              <p:cNvPr id="7180" name="组合 34"/>
              <p:cNvGrpSpPr/>
              <p:nvPr/>
            </p:nvGrpSpPr>
            <p:grpSpPr bwMode="auto">
              <a:xfrm>
                <a:off x="4864531" y="3771917"/>
                <a:ext cx="3742492" cy="567736"/>
                <a:chOff x="4864531" y="3734301"/>
                <a:chExt cx="3742492" cy="567736"/>
              </a:xfrm>
            </p:grpSpPr>
            <p:grpSp>
              <p:nvGrpSpPr>
                <p:cNvPr id="7181" name="组合 40"/>
                <p:cNvGrpSpPr/>
                <p:nvPr/>
              </p:nvGrpSpPr>
              <p:grpSpPr bwMode="auto">
                <a:xfrm>
                  <a:off x="4864531" y="3734301"/>
                  <a:ext cx="2088444" cy="567736"/>
                  <a:chOff x="4864531" y="3734301"/>
                  <a:chExt cx="2088444" cy="567736"/>
                </a:xfrm>
              </p:grpSpPr>
              <p:sp>
                <p:nvSpPr>
                  <p:cNvPr id="43" name="TextBox 31"/>
                  <p:cNvSpPr txBox="1"/>
                  <p:nvPr/>
                </p:nvSpPr>
                <p:spPr>
                  <a:xfrm>
                    <a:off x="4864531" y="3734440"/>
                    <a:ext cx="2089052" cy="405584"/>
                  </a:xfrm>
                  <a:prstGeom prst="rect">
                    <a:avLst/>
                  </a:prstGeom>
                  <a:noFill/>
                </p:spPr>
                <p:txBody>
                  <a:bodyPr>
                    <a:spAutoFit/>
                  </a:bodyPr>
                  <a:lstStyle/>
                  <a:p>
                    <a:pPr eaLnBrk="1" fontAlgn="auto" hangingPunct="1">
                      <a:spcBef>
                        <a:spcPts val="0"/>
                      </a:spcBef>
                      <a:spcAft>
                        <a:spcPts val="0"/>
                      </a:spcAft>
                      <a:defRPr/>
                    </a:pPr>
                    <a:r>
                      <a:rPr lang="en-US" altLang="zh-CN" sz="3200" dirty="0">
                        <a:solidFill>
                          <a:srgbClr val="453162"/>
                        </a:solidFill>
                        <a:latin typeface="+mn-lt"/>
                        <a:ea typeface="+mn-ea"/>
                        <a:cs typeface="+mn-ea"/>
                        <a:sym typeface="+mn-lt"/>
                      </a:rPr>
                      <a:t>3</a:t>
                    </a:r>
                    <a:endParaRPr lang="zh-CN" altLang="en-US" sz="3200" dirty="0">
                      <a:solidFill>
                        <a:srgbClr val="453162"/>
                      </a:solidFill>
                      <a:latin typeface="+mn-lt"/>
                      <a:ea typeface="+mn-ea"/>
                      <a:cs typeface="+mn-ea"/>
                      <a:sym typeface="+mn-lt"/>
                    </a:endParaRPr>
                  </a:p>
                </p:txBody>
              </p:sp>
              <p:cxnSp>
                <p:nvCxnSpPr>
                  <p:cNvPr id="44" name="直接连接符 43"/>
                  <p:cNvCxnSpPr/>
                  <p:nvPr/>
                </p:nvCxnSpPr>
                <p:spPr>
                  <a:xfrm flipH="1">
                    <a:off x="5070873" y="3763095"/>
                    <a:ext cx="281867" cy="538942"/>
                  </a:xfrm>
                  <a:prstGeom prst="line">
                    <a:avLst/>
                  </a:prstGeom>
                  <a:ln>
                    <a:solidFill>
                      <a:srgbClr val="453162"/>
                    </a:solidFill>
                  </a:ln>
                </p:spPr>
                <p:style>
                  <a:lnRef idx="1">
                    <a:schemeClr val="accent1"/>
                  </a:lnRef>
                  <a:fillRef idx="0">
                    <a:schemeClr val="accent1"/>
                  </a:fillRef>
                  <a:effectRef idx="0">
                    <a:schemeClr val="accent1"/>
                  </a:effectRef>
                  <a:fontRef idx="minor">
                    <a:schemeClr val="tx1"/>
                  </a:fontRef>
                </p:style>
              </p:cxnSp>
            </p:grpSp>
            <p:sp>
              <p:nvSpPr>
                <p:cNvPr id="42" name="TextBox 33"/>
                <p:cNvSpPr txBox="1"/>
                <p:nvPr/>
              </p:nvSpPr>
              <p:spPr>
                <a:xfrm>
                  <a:off x="5312281" y="3820406"/>
                  <a:ext cx="3294742" cy="448567"/>
                </a:xfrm>
                <a:prstGeom prst="rect">
                  <a:avLst/>
                </a:prstGeom>
                <a:noFill/>
              </p:spPr>
              <p:txBody>
                <a:bodyPr/>
                <a:lstStyle/>
                <a:p>
                  <a:pPr algn="ctr" eaLnBrk="1" fontAlgn="auto" hangingPunct="1">
                    <a:spcBef>
                      <a:spcPts val="0"/>
                    </a:spcBef>
                    <a:spcAft>
                      <a:spcPts val="0"/>
                    </a:spcAft>
                    <a:defRPr/>
                  </a:pPr>
                  <a:r>
                    <a:rPr lang="zh-CN" altLang="en-US" sz="3600" b="1" dirty="0">
                      <a:solidFill>
                        <a:srgbClr val="0000E6"/>
                      </a:solidFill>
                      <a:latin typeface="+mn-lt"/>
                      <a:ea typeface="+mn-ea"/>
                      <a:cs typeface="+mn-ea"/>
                      <a:sym typeface="+mn-lt"/>
                    </a:rPr>
                    <a:t>系统答疑</a:t>
                  </a:r>
                  <a:endParaRPr lang="zh-CN" altLang="en-US" sz="3600" b="1" dirty="0">
                    <a:solidFill>
                      <a:srgbClr val="0000E6"/>
                    </a:solidFill>
                    <a:latin typeface="+mn-lt"/>
                    <a:ea typeface="+mn-ea"/>
                    <a:cs typeface="+mn-ea"/>
                    <a:sym typeface="+mn-lt"/>
                  </a:endParaRPr>
                </a:p>
              </p:txBody>
            </p:sp>
          </p:grpSp>
        </p:grpSp>
        <p:sp>
          <p:nvSpPr>
            <p:cNvPr id="2" name="矩形 1"/>
            <p:cNvSpPr/>
            <p:nvPr/>
          </p:nvSpPr>
          <p:spPr>
            <a:xfrm>
              <a:off x="5592065" y="2757936"/>
              <a:ext cx="2031778" cy="646072"/>
            </a:xfrm>
            <a:prstGeom prst="rect">
              <a:avLst/>
            </a:prstGeom>
            <a:noFill/>
          </p:spPr>
          <p:txBody>
            <a:bodyPr/>
            <a:lstStyle/>
            <a:p>
              <a:pPr algn="ctr" eaLnBrk="1" fontAlgn="auto" hangingPunct="1">
                <a:spcBef>
                  <a:spcPts val="0"/>
                </a:spcBef>
                <a:spcAft>
                  <a:spcPts val="0"/>
                </a:spcAft>
                <a:defRPr/>
              </a:pPr>
              <a:r>
                <a:rPr lang="zh-CN" altLang="en-US" sz="3600" b="1" dirty="0">
                  <a:solidFill>
                    <a:srgbClr val="0000E6"/>
                  </a:solidFill>
                  <a:latin typeface="+mn-lt"/>
                  <a:ea typeface="+mn-ea"/>
                  <a:cs typeface="+mn-ea"/>
                  <a:sym typeface="+mn-lt"/>
                </a:rPr>
                <a:t>页面介绍</a:t>
              </a:r>
              <a:endParaRPr lang="zh-CN" altLang="en-US" sz="3600" b="1" dirty="0">
                <a:solidFill>
                  <a:srgbClr val="0000E6"/>
                </a:solidFill>
                <a:latin typeface="+mn-lt"/>
                <a:ea typeface="+mn-ea"/>
                <a:cs typeface="+mn-ea"/>
                <a:sym typeface="+mn-l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a:latin typeface="+mn-lt"/>
                <a:ea typeface="+mn-ea"/>
                <a:cs typeface="+mn-ea"/>
                <a:sym typeface="+mn-lt"/>
              </a:rPr>
              <a:t>3.</a:t>
            </a:r>
            <a:r>
              <a:rPr lang="zh-CN" altLang="en-US">
                <a:latin typeface="+mn-lt"/>
                <a:ea typeface="+mn-ea"/>
                <a:cs typeface="+mn-ea"/>
                <a:sym typeface="+mn-lt"/>
              </a:rPr>
              <a:t>系统答疑</a:t>
            </a:r>
            <a:endParaRPr lang="zh-CN" altLang="en-US">
              <a:latin typeface="+mn-lt"/>
              <a:ea typeface="+mn-ea"/>
              <a:cs typeface="+mn-ea"/>
              <a:sym typeface="+mn-lt"/>
            </a:endParaRPr>
          </a:p>
        </p:txBody>
      </p:sp>
      <p:sp>
        <p:nvSpPr>
          <p:cNvPr id="55299" name="内容占位符 2"/>
          <p:cNvSpPr>
            <a:spLocks noGrp="1" noChangeArrowheads="1"/>
          </p:cNvSpPr>
          <p:nvPr>
            <p:ph idx="1"/>
          </p:nvPr>
        </p:nvSpPr>
        <p:spPr>
          <a:xfrm>
            <a:off x="550863" y="1196975"/>
            <a:ext cx="10947400" cy="4824413"/>
          </a:xfrm>
        </p:spPr>
        <p:txBody>
          <a:bodyPr rtlCol="0">
            <a:normAutofit/>
          </a:bodyPr>
          <a:lstStyle/>
          <a:p>
            <a:pPr fontAlgn="auto">
              <a:spcAft>
                <a:spcPts val="0"/>
              </a:spcAft>
              <a:defRPr/>
            </a:pPr>
            <a:r>
              <a:rPr lang="zh-CN" altLang="zh-CN" dirty="0">
                <a:cs typeface="+mn-ea"/>
                <a:sym typeface="+mn-lt"/>
              </a:rPr>
              <a:t>忘记用户名和密码</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 与</a:t>
            </a:r>
            <a:r>
              <a:rPr lang="zh-CN" altLang="en-US" dirty="0">
                <a:cs typeface="+mn-ea"/>
                <a:sym typeface="+mn-lt"/>
              </a:rPr>
              <a:t>二级单位科研秘书</a:t>
            </a:r>
            <a:r>
              <a:rPr lang="zh-CN" altLang="zh-CN" dirty="0">
                <a:cs typeface="+mn-ea"/>
                <a:sym typeface="+mn-lt"/>
              </a:rPr>
              <a:t>联系。</a:t>
            </a:r>
            <a:endParaRPr lang="zh-CN" altLang="zh-CN" dirty="0">
              <a:cs typeface="+mn-ea"/>
              <a:sym typeface="+mn-lt"/>
            </a:endParaRPr>
          </a:p>
          <a:p>
            <a:pPr fontAlgn="auto">
              <a:spcAft>
                <a:spcPts val="0"/>
              </a:spcAft>
              <a:defRPr/>
            </a:pPr>
            <a:endParaRPr lang="zh-CN" altLang="zh-CN" dirty="0">
              <a:cs typeface="+mn-ea"/>
              <a:sym typeface="+mn-lt"/>
            </a:endParaRPr>
          </a:p>
          <a:p>
            <a:pPr fontAlgn="auto">
              <a:spcAft>
                <a:spcPts val="0"/>
              </a:spcAft>
              <a:defRPr/>
            </a:pPr>
            <a:r>
              <a:rPr lang="zh-CN" altLang="zh-CN" dirty="0">
                <a:cs typeface="+mn-ea"/>
                <a:sym typeface="+mn-lt"/>
              </a:rPr>
              <a:t>无法修改我的个人信息</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一般情况是由于您的信息处于“审核通过”状态，这时是不能再修改的个人信息的，如有特殊要求可与</a:t>
            </a:r>
            <a:r>
              <a:rPr lang="zh-CN" altLang="en-US" dirty="0">
                <a:cs typeface="+mn-ea"/>
                <a:sym typeface="+mn-lt"/>
              </a:rPr>
              <a:t>二级单位科研秘书</a:t>
            </a:r>
            <a:r>
              <a:rPr lang="zh-CN" altLang="zh-CN" dirty="0">
                <a:cs typeface="+mn-ea"/>
                <a:sym typeface="+mn-lt"/>
              </a:rPr>
              <a:t>联系。</a:t>
            </a:r>
            <a:endParaRPr lang="zh-CN" altLang="zh-CN" dirty="0">
              <a:cs typeface="+mn-ea"/>
              <a:sym typeface="+mn-lt"/>
            </a:endParaRPr>
          </a:p>
          <a:p>
            <a:pPr fontAlgn="auto">
              <a:spcAft>
                <a:spcPts val="0"/>
              </a:spcAft>
              <a:defRPr/>
            </a:pPr>
            <a:endParaRPr lang="en-US" altLang="zh-CN" sz="2400" dirty="0">
              <a:cs typeface="+mn-ea"/>
              <a:sym typeface="+mn-lt"/>
            </a:endParaRPr>
          </a:p>
          <a:p>
            <a:pPr fontAlgn="auto">
              <a:spcAft>
                <a:spcPts val="0"/>
              </a:spcAft>
              <a:defRPr/>
            </a:pPr>
            <a:endParaRPr lang="en-US" altLang="zh-CN" sz="2400" dirty="0">
              <a:cs typeface="+mn-ea"/>
              <a:sym typeface="+mn-lt"/>
            </a:endParaRPr>
          </a:p>
          <a:p>
            <a:pPr fontAlgn="auto">
              <a:spcAft>
                <a:spcPts val="0"/>
              </a:spcAft>
              <a:defRPr/>
            </a:pPr>
            <a:endParaRPr lang="en-US" altLang="zh-CN" sz="2400" dirty="0">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a:latin typeface="+mn-lt"/>
                <a:ea typeface="+mn-ea"/>
                <a:cs typeface="+mn-ea"/>
                <a:sym typeface="+mn-lt"/>
              </a:rPr>
              <a:t>3.</a:t>
            </a:r>
            <a:r>
              <a:rPr lang="zh-CN" altLang="en-US">
                <a:latin typeface="+mn-lt"/>
                <a:ea typeface="+mn-ea"/>
                <a:cs typeface="+mn-ea"/>
                <a:sym typeface="+mn-lt"/>
              </a:rPr>
              <a:t>系统答疑</a:t>
            </a:r>
            <a:endParaRPr lang="zh-CN" altLang="en-US">
              <a:latin typeface="+mn-lt"/>
              <a:ea typeface="+mn-ea"/>
              <a:cs typeface="+mn-ea"/>
              <a:sym typeface="+mn-lt"/>
            </a:endParaRPr>
          </a:p>
        </p:txBody>
      </p:sp>
      <p:sp>
        <p:nvSpPr>
          <p:cNvPr id="56323" name="内容占位符 2"/>
          <p:cNvSpPr>
            <a:spLocks noGrp="1" noChangeArrowheads="1"/>
          </p:cNvSpPr>
          <p:nvPr>
            <p:ph idx="1"/>
          </p:nvPr>
        </p:nvSpPr>
        <p:spPr>
          <a:xfrm>
            <a:off x="407988" y="1412875"/>
            <a:ext cx="10945812" cy="4824413"/>
          </a:xfrm>
        </p:spPr>
        <p:txBody>
          <a:bodyPr rtlCol="0">
            <a:normAutofit/>
          </a:bodyPr>
          <a:lstStyle/>
          <a:p>
            <a:pPr fontAlgn="auto">
              <a:spcAft>
                <a:spcPts val="0"/>
              </a:spcAft>
              <a:defRPr/>
            </a:pPr>
            <a:r>
              <a:rPr lang="zh-CN" altLang="zh-CN" dirty="0">
                <a:cs typeface="+mn-ea"/>
                <a:sym typeface="+mn-lt"/>
              </a:rPr>
              <a:t>无法登记我的项目</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一般情况是管理员没有分配登记项目的权限或暂时收回登记项目的权限。</a:t>
            </a:r>
            <a:endParaRPr lang="en-US" altLang="zh-CN" dirty="0">
              <a:cs typeface="+mn-ea"/>
              <a:sym typeface="+mn-lt"/>
            </a:endParaRPr>
          </a:p>
          <a:p>
            <a:pPr fontAlgn="auto">
              <a:spcAft>
                <a:spcPts val="0"/>
              </a:spcAft>
              <a:defRPr/>
            </a:pPr>
            <a:endParaRPr lang="zh-CN" altLang="zh-CN" dirty="0">
              <a:cs typeface="+mn-ea"/>
              <a:sym typeface="+mn-lt"/>
            </a:endParaRPr>
          </a:p>
          <a:p>
            <a:pPr fontAlgn="auto">
              <a:spcAft>
                <a:spcPts val="0"/>
              </a:spcAft>
              <a:defRPr/>
            </a:pPr>
            <a:r>
              <a:rPr lang="zh-CN" altLang="zh-CN" dirty="0">
                <a:cs typeface="+mn-ea"/>
                <a:sym typeface="+mn-lt"/>
              </a:rPr>
              <a:t>无法修改我的项目</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系统中只有审核状态处于“不通过“和”未审核“状态的项目负责人才能修改。另外，如果您不是项目负责人的话，您只有对项目的查看权限。</a:t>
            </a:r>
            <a:endParaRPr lang="zh-CN" altLang="zh-CN" dirty="0">
              <a:cs typeface="+mn-ea"/>
              <a:sym typeface="+mn-lt"/>
            </a:endParaRPr>
          </a:p>
          <a:p>
            <a:pPr fontAlgn="auto">
              <a:spcAft>
                <a:spcPts val="0"/>
              </a:spcAft>
              <a:defRPr/>
            </a:pPr>
            <a:endParaRPr lang="en-US" altLang="zh-CN" sz="2400" dirty="0">
              <a:cs typeface="+mn-ea"/>
              <a:sym typeface="+mn-lt"/>
            </a:endParaRPr>
          </a:p>
          <a:p>
            <a:pPr fontAlgn="auto">
              <a:spcAft>
                <a:spcPts val="0"/>
              </a:spcAft>
              <a:defRPr/>
            </a:pPr>
            <a:endParaRPr lang="en-US" altLang="zh-CN" sz="2400" dirty="0">
              <a:cs typeface="+mn-ea"/>
              <a:sym typeface="+mn-lt"/>
            </a:endParaRPr>
          </a:p>
          <a:p>
            <a:pPr fontAlgn="auto">
              <a:spcAft>
                <a:spcPts val="0"/>
              </a:spcAft>
              <a:defRPr/>
            </a:pPr>
            <a:endParaRPr lang="en-US" altLang="zh-CN" sz="2400" dirty="0">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a:latin typeface="+mn-lt"/>
                <a:ea typeface="+mn-ea"/>
                <a:cs typeface="+mn-ea"/>
                <a:sym typeface="+mn-lt"/>
              </a:rPr>
              <a:t>3.</a:t>
            </a:r>
            <a:r>
              <a:rPr lang="zh-CN" altLang="en-US">
                <a:latin typeface="+mn-lt"/>
                <a:ea typeface="+mn-ea"/>
                <a:cs typeface="+mn-ea"/>
                <a:sym typeface="+mn-lt"/>
              </a:rPr>
              <a:t>系统答疑</a:t>
            </a:r>
            <a:endParaRPr lang="zh-CN" altLang="en-US">
              <a:latin typeface="+mn-lt"/>
              <a:ea typeface="+mn-ea"/>
              <a:cs typeface="+mn-ea"/>
              <a:sym typeface="+mn-lt"/>
            </a:endParaRPr>
          </a:p>
        </p:txBody>
      </p:sp>
      <p:sp>
        <p:nvSpPr>
          <p:cNvPr id="57347" name="内容占位符 2"/>
          <p:cNvSpPr>
            <a:spLocks noGrp="1" noChangeArrowheads="1"/>
          </p:cNvSpPr>
          <p:nvPr>
            <p:ph idx="1"/>
          </p:nvPr>
        </p:nvSpPr>
        <p:spPr>
          <a:xfrm>
            <a:off x="622300" y="1484313"/>
            <a:ext cx="10947400" cy="4824412"/>
          </a:xfrm>
        </p:spPr>
        <p:txBody>
          <a:bodyPr rtlCol="0">
            <a:normAutofit/>
          </a:bodyPr>
          <a:lstStyle/>
          <a:p>
            <a:pPr fontAlgn="auto">
              <a:spcAft>
                <a:spcPts val="0"/>
              </a:spcAft>
              <a:defRPr/>
            </a:pPr>
            <a:r>
              <a:rPr lang="zh-CN" altLang="zh-CN" dirty="0">
                <a:cs typeface="+mn-ea"/>
                <a:sym typeface="+mn-lt"/>
              </a:rPr>
              <a:t>无法登记我的成果</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一般情况是管理员没有分配登记成果的权限或暂时收回成果登记的权限；</a:t>
            </a:r>
            <a:endParaRPr lang="en-US" altLang="zh-CN" dirty="0">
              <a:cs typeface="+mn-ea"/>
              <a:sym typeface="+mn-lt"/>
            </a:endParaRPr>
          </a:p>
          <a:p>
            <a:pPr fontAlgn="auto">
              <a:spcAft>
                <a:spcPts val="0"/>
              </a:spcAft>
              <a:defRPr/>
            </a:pPr>
            <a:endParaRPr lang="zh-CN" altLang="zh-CN" dirty="0">
              <a:cs typeface="+mn-ea"/>
              <a:sym typeface="+mn-lt"/>
            </a:endParaRPr>
          </a:p>
          <a:p>
            <a:pPr fontAlgn="auto">
              <a:spcAft>
                <a:spcPts val="0"/>
              </a:spcAft>
              <a:defRPr/>
            </a:pPr>
            <a:r>
              <a:rPr lang="zh-CN" altLang="zh-CN" dirty="0">
                <a:cs typeface="+mn-ea"/>
                <a:sym typeface="+mn-lt"/>
              </a:rPr>
              <a:t>无法修改我的成果</a:t>
            </a:r>
            <a:endParaRPr lang="zh-CN" altLang="zh-CN" dirty="0">
              <a:cs typeface="+mn-ea"/>
              <a:sym typeface="+mn-lt"/>
            </a:endParaRPr>
          </a:p>
          <a:p>
            <a:pPr lvl="1" fontAlgn="auto">
              <a:spcAft>
                <a:spcPts val="0"/>
              </a:spcAft>
              <a:buFont typeface="Wingdings" panose="05000000000000000000" pitchFamily="2" charset="2"/>
              <a:buChar char="ü"/>
              <a:defRPr/>
            </a:pPr>
            <a:r>
              <a:rPr lang="zh-CN" altLang="zh-CN" dirty="0">
                <a:cs typeface="+mn-ea"/>
                <a:sym typeface="+mn-lt"/>
              </a:rPr>
              <a:t>一般情况，科研个人只能对审核状态为“未审核”和“不通过”的自己为第一作者的成果信息才能进行修改，也就是说如果成果信息被审核通过后，一般情况是不能再修改了。另外，如果您不是第一作者，也是不能修改成果信息的。</a:t>
            </a:r>
            <a:endParaRPr lang="zh-CN" altLang="zh-CN"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en-US" altLang="zh-CN" dirty="0">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noChangeArrowheads="1"/>
          </p:cNvSpPr>
          <p:nvPr>
            <p:ph type="title"/>
          </p:nvPr>
        </p:nvSpPr>
        <p:spPr>
          <a:xfrm>
            <a:off x="119380" y="189230"/>
            <a:ext cx="4924425" cy="612775"/>
          </a:xfrm>
        </p:spPr>
        <p:txBody>
          <a:bodyPr rtlCol="0">
            <a:normAutofit fontScale="90000"/>
          </a:bodyPr>
          <a:lstStyle/>
          <a:p>
            <a:pPr fontAlgn="auto">
              <a:spcAft>
                <a:spcPts val="0"/>
              </a:spcAft>
              <a:defRPr/>
            </a:pPr>
            <a:r>
              <a:rPr lang="zh-CN" altLang="zh-CN" dirty="0">
                <a:solidFill>
                  <a:srgbClr val="FF0000"/>
                </a:solidFill>
                <a:latin typeface="+mn-lt"/>
                <a:ea typeface="+mn-ea"/>
                <a:cs typeface="+mn-ea"/>
                <a:sym typeface="+mn-lt"/>
              </a:rPr>
              <a:t>校外用户</a:t>
            </a:r>
            <a:r>
              <a:rPr lang="zh-CN" altLang="zh-CN" dirty="0">
                <a:latin typeface="+mn-lt"/>
                <a:ea typeface="+mn-ea"/>
                <a:cs typeface="+mn-ea"/>
                <a:sym typeface="+mn-lt"/>
              </a:rPr>
              <a:t>科研管理系统访问方法：</a:t>
            </a:r>
            <a:endParaRPr lang="zh-CN" altLang="en-US" dirty="0">
              <a:latin typeface="+mn-lt"/>
              <a:ea typeface="+mn-ea"/>
              <a:cs typeface="+mn-ea"/>
              <a:sym typeface="+mn-lt"/>
            </a:endParaRPr>
          </a:p>
        </p:txBody>
      </p:sp>
      <p:sp>
        <p:nvSpPr>
          <p:cNvPr id="5123" name="内容占位符 2"/>
          <p:cNvSpPr>
            <a:spLocks noGrp="1" noChangeArrowheads="1"/>
          </p:cNvSpPr>
          <p:nvPr>
            <p:ph idx="1"/>
          </p:nvPr>
        </p:nvSpPr>
        <p:spPr>
          <a:xfrm>
            <a:off x="407988" y="1052513"/>
            <a:ext cx="10945812" cy="4824412"/>
          </a:xfrm>
        </p:spPr>
        <p:txBody>
          <a:bodyPr rtlCol="0">
            <a:normAutofit/>
          </a:bodyPr>
          <a:lstStyle/>
          <a:p>
            <a:pPr marL="0" indent="0" algn="just" fontAlgn="auto">
              <a:spcAft>
                <a:spcPts val="0"/>
              </a:spcAft>
              <a:buFont typeface="Arial" panose="020B0604020202020204" pitchFamily="34" charset="0"/>
              <a:buNone/>
              <a:defRPr/>
            </a:pPr>
            <a:r>
              <a:rPr lang="zh-CN" altLang="zh-CN" sz="2400" dirty="0">
                <a:cs typeface="+mn-ea"/>
                <a:sym typeface="+mn-lt"/>
              </a:rPr>
              <a:t>一、校外用户需首先访问</a:t>
            </a:r>
            <a:r>
              <a:rPr lang="zh-CN" altLang="en-US" sz="2400" dirty="0">
                <a:cs typeface="+mn-ea"/>
                <a:sym typeface="+mn-lt"/>
              </a:rPr>
              <a:t>学校</a:t>
            </a:r>
            <a:r>
              <a:rPr lang="zh-CN" altLang="zh-CN" sz="2400" dirty="0">
                <a:cs typeface="+mn-ea"/>
                <a:sym typeface="+mn-lt"/>
              </a:rPr>
              <a:t>主页</a:t>
            </a:r>
            <a:r>
              <a:rPr lang="en-US" altLang="zh-CN" sz="2400" dirty="0">
                <a:cs typeface="+mn-ea"/>
                <a:sym typeface="+mn-lt"/>
              </a:rPr>
              <a:t>(https://www.fjmu.edu.cn/)</a:t>
            </a:r>
            <a:r>
              <a:rPr lang="zh-CN" altLang="zh-CN" sz="2400" dirty="0">
                <a:cs typeface="+mn-ea"/>
                <a:sym typeface="+mn-lt"/>
              </a:rPr>
              <a:t>，连接 </a:t>
            </a:r>
            <a:r>
              <a:rPr lang="en-US" altLang="zh-CN" sz="2400" dirty="0">
                <a:solidFill>
                  <a:srgbClr val="FF0000"/>
                </a:solidFill>
                <a:cs typeface="+mn-ea"/>
                <a:sym typeface="+mn-lt"/>
              </a:rPr>
              <a:t>WEB VPN</a:t>
            </a:r>
            <a:r>
              <a:rPr lang="zh-CN" altLang="en-US" sz="2400" dirty="0">
                <a:cs typeface="+mn-ea"/>
                <a:sym typeface="+mn-lt"/>
              </a:rPr>
              <a:t>。</a:t>
            </a:r>
            <a:endParaRPr lang="zh-CN" altLang="en-US" sz="2400" dirty="0">
              <a:solidFill>
                <a:srgbClr val="FF0000"/>
              </a:solidFill>
              <a:cs typeface="+mn-ea"/>
              <a:sym typeface="+mn-lt"/>
            </a:endParaRPr>
          </a:p>
        </p:txBody>
      </p:sp>
      <p:pic>
        <p:nvPicPr>
          <p:cNvPr id="2" name="图片 1"/>
          <p:cNvPicPr>
            <a:picLocks noChangeAspect="1"/>
          </p:cNvPicPr>
          <p:nvPr/>
        </p:nvPicPr>
        <p:blipFill>
          <a:blip r:embed="rId1"/>
          <a:stretch>
            <a:fillRect/>
          </a:stretch>
        </p:blipFill>
        <p:spPr>
          <a:xfrm>
            <a:off x="5715" y="2044065"/>
            <a:ext cx="5151120" cy="3514725"/>
          </a:xfrm>
          <a:prstGeom prst="rect">
            <a:avLst/>
          </a:prstGeom>
        </p:spPr>
      </p:pic>
      <p:pic>
        <p:nvPicPr>
          <p:cNvPr id="3" name="图片 2"/>
          <p:cNvPicPr>
            <a:picLocks noChangeAspect="1"/>
          </p:cNvPicPr>
          <p:nvPr/>
        </p:nvPicPr>
        <p:blipFill>
          <a:blip r:embed="rId2"/>
          <a:stretch>
            <a:fillRect/>
          </a:stretch>
        </p:blipFill>
        <p:spPr>
          <a:xfrm>
            <a:off x="5808345" y="1988820"/>
            <a:ext cx="5293360" cy="34632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zh-CN" dirty="0">
                <a:solidFill>
                  <a:srgbClr val="FF0000"/>
                </a:solidFill>
                <a:latin typeface="+mn-lt"/>
                <a:ea typeface="+mn-ea"/>
                <a:cs typeface="+mn-ea"/>
                <a:sym typeface="+mn-lt"/>
              </a:rPr>
              <a:t>校外用户</a:t>
            </a:r>
            <a:r>
              <a:rPr lang="zh-CN" altLang="zh-CN" dirty="0">
                <a:latin typeface="+mn-lt"/>
                <a:ea typeface="+mn-ea"/>
                <a:cs typeface="+mn-ea"/>
                <a:sym typeface="+mn-lt"/>
              </a:rPr>
              <a:t>科研管理系统访问方法：</a:t>
            </a:r>
            <a:endParaRPr lang="zh-CN" altLang="en-US"/>
          </a:p>
        </p:txBody>
      </p:sp>
      <p:sp>
        <p:nvSpPr>
          <p:cNvPr id="3" name="内容占位符 2"/>
          <p:cNvSpPr>
            <a:spLocks noGrp="1"/>
          </p:cNvSpPr>
          <p:nvPr>
            <p:ph idx="1"/>
          </p:nvPr>
        </p:nvSpPr>
        <p:spPr/>
        <p:txBody>
          <a:bodyPr/>
          <a:p>
            <a:pPr marL="0" indent="0">
              <a:buNone/>
            </a:pPr>
            <a:r>
              <a:rPr lang="zh-CN" altLang="en-US"/>
              <a:t>二、通过统一身份认证登录后，选择“业务站点”中的</a:t>
            </a:r>
            <a:r>
              <a:rPr lang="en-US" altLang="zh-CN"/>
              <a:t>“</a:t>
            </a:r>
            <a:r>
              <a:rPr lang="zh-CN" altLang="en-US"/>
              <a:t>科研系统</a:t>
            </a:r>
            <a:r>
              <a:rPr lang="en-US" altLang="zh-CN"/>
              <a:t>”</a:t>
            </a:r>
            <a:r>
              <a:rPr lang="zh-CN" altLang="en-US"/>
              <a:t>，如登录遇到问题请通过登录页面下方联系方式与信息中心联系。</a:t>
            </a:r>
            <a:endParaRPr lang="zh-CN" altLang="en-US"/>
          </a:p>
        </p:txBody>
      </p:sp>
      <p:pic>
        <p:nvPicPr>
          <p:cNvPr id="5" name="图片 4"/>
          <p:cNvPicPr>
            <a:picLocks noChangeAspect="1"/>
          </p:cNvPicPr>
          <p:nvPr/>
        </p:nvPicPr>
        <p:blipFill>
          <a:blip r:embed="rId1"/>
          <a:stretch>
            <a:fillRect/>
          </a:stretch>
        </p:blipFill>
        <p:spPr>
          <a:xfrm>
            <a:off x="1612265" y="2319020"/>
            <a:ext cx="9211310" cy="393255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noChangeArrowheads="1"/>
          </p:cNvSpPr>
          <p:nvPr>
            <p:ph type="title"/>
          </p:nvPr>
        </p:nvSpPr>
        <p:spPr>
          <a:xfrm>
            <a:off x="119380" y="189230"/>
            <a:ext cx="4924425" cy="612775"/>
          </a:xfrm>
        </p:spPr>
        <p:txBody>
          <a:bodyPr rtlCol="0">
            <a:normAutofit fontScale="90000"/>
          </a:bodyPr>
          <a:lstStyle/>
          <a:p>
            <a:pPr fontAlgn="auto">
              <a:spcAft>
                <a:spcPts val="0"/>
              </a:spcAft>
              <a:defRPr/>
            </a:pPr>
            <a:r>
              <a:rPr lang="zh-CN" altLang="zh-CN" dirty="0">
                <a:solidFill>
                  <a:srgbClr val="FF0000"/>
                </a:solidFill>
                <a:latin typeface="+mn-lt"/>
                <a:ea typeface="+mn-ea"/>
                <a:cs typeface="+mn-ea"/>
                <a:sym typeface="+mn-lt"/>
              </a:rPr>
              <a:t>校内用户</a:t>
            </a:r>
            <a:r>
              <a:rPr lang="zh-CN" altLang="zh-CN" dirty="0">
                <a:latin typeface="+mn-lt"/>
                <a:ea typeface="+mn-ea"/>
                <a:cs typeface="+mn-ea"/>
                <a:sym typeface="+mn-lt"/>
              </a:rPr>
              <a:t>科研管理系统访问方法：</a:t>
            </a:r>
            <a:endParaRPr lang="zh-CN" altLang="en-US" dirty="0">
              <a:latin typeface="+mn-lt"/>
              <a:ea typeface="+mn-ea"/>
              <a:cs typeface="+mn-ea"/>
              <a:sym typeface="+mn-lt"/>
            </a:endParaRPr>
          </a:p>
        </p:txBody>
      </p:sp>
      <p:sp>
        <p:nvSpPr>
          <p:cNvPr id="5123" name="内容占位符 2"/>
          <p:cNvSpPr>
            <a:spLocks noGrp="1" noChangeArrowheads="1"/>
          </p:cNvSpPr>
          <p:nvPr>
            <p:ph idx="1"/>
          </p:nvPr>
        </p:nvSpPr>
        <p:spPr>
          <a:xfrm>
            <a:off x="407988" y="1052513"/>
            <a:ext cx="10945812" cy="4824412"/>
          </a:xfrm>
        </p:spPr>
        <p:txBody>
          <a:bodyPr rtlCol="0">
            <a:normAutofit/>
          </a:bodyPr>
          <a:lstStyle/>
          <a:p>
            <a:pPr marL="0" indent="0" fontAlgn="auto">
              <a:spcAft>
                <a:spcPts val="0"/>
              </a:spcAft>
              <a:buFont typeface="Arial" panose="020B0604020202020204" pitchFamily="34" charset="0"/>
              <a:buNone/>
              <a:defRPr/>
            </a:pPr>
            <a:r>
              <a:rPr lang="zh-CN" altLang="zh-CN" dirty="0">
                <a:cs typeface="+mn-ea"/>
                <a:sym typeface="+mn-lt"/>
              </a:rPr>
              <a:t>一、访问</a:t>
            </a:r>
            <a:r>
              <a:rPr lang="zh-CN" altLang="en-US" dirty="0">
                <a:cs typeface="+mn-ea"/>
                <a:sym typeface="+mn-lt"/>
              </a:rPr>
              <a:t>学校</a:t>
            </a:r>
            <a:r>
              <a:rPr lang="zh-CN" altLang="zh-CN" dirty="0">
                <a:cs typeface="+mn-ea"/>
                <a:sym typeface="+mn-lt"/>
              </a:rPr>
              <a:t>主页，点击一网通办</a:t>
            </a:r>
            <a:endParaRPr lang="zh-CN" altLang="zh-CN" dirty="0">
              <a:cs typeface="+mn-ea"/>
              <a:sym typeface="+mn-lt"/>
            </a:endParaRPr>
          </a:p>
          <a:p>
            <a:pPr marL="0" indent="0" fontAlgn="auto">
              <a:spcAft>
                <a:spcPts val="0"/>
              </a:spcAft>
              <a:buFont typeface="Arial" panose="020B0604020202020204" pitchFamily="34" charset="0"/>
              <a:buNone/>
              <a:defRPr/>
            </a:pPr>
            <a:r>
              <a:rPr lang="zh-CN" altLang="en-US" dirty="0">
                <a:cs typeface="+mn-ea"/>
                <a:sym typeface="+mn-lt"/>
              </a:rPr>
              <a:t>二、点击</a:t>
            </a:r>
            <a:r>
              <a:rPr lang="en-US" altLang="zh-CN" dirty="0">
                <a:cs typeface="+mn-ea"/>
                <a:sym typeface="+mn-lt"/>
              </a:rPr>
              <a:t>“</a:t>
            </a:r>
            <a:r>
              <a:rPr lang="en-US" altLang="zh-CN" dirty="0" err="1">
                <a:cs typeface="+mn-ea"/>
                <a:sym typeface="+mn-lt"/>
              </a:rPr>
              <a:t>科研系统</a:t>
            </a:r>
            <a:r>
              <a:rPr lang="en-US" altLang="zh-CN" dirty="0">
                <a:cs typeface="+mn-ea"/>
                <a:sym typeface="+mn-lt"/>
              </a:rPr>
              <a:t>”</a:t>
            </a:r>
            <a:endParaRPr lang="en-US" altLang="zh-CN" dirty="0">
              <a:cs typeface="+mn-ea"/>
              <a:sym typeface="+mn-lt"/>
            </a:endParaRPr>
          </a:p>
          <a:p>
            <a:pPr marL="0" indent="457200" fontAlgn="auto">
              <a:lnSpc>
                <a:spcPct val="100000"/>
              </a:lnSpc>
              <a:spcAft>
                <a:spcPts val="0"/>
              </a:spcAft>
              <a:buFont typeface="Arial" panose="020B0604020202020204" pitchFamily="34" charset="0"/>
              <a:buNone/>
              <a:defRPr/>
            </a:pPr>
            <a:r>
              <a:rPr lang="zh-CN" altLang="en-US" dirty="0">
                <a:cs typeface="+mn-ea"/>
                <a:sym typeface="+mn-lt"/>
              </a:rPr>
              <a:t>  </a:t>
            </a:r>
            <a:endParaRPr lang="zh-CN" altLang="en-US" dirty="0">
              <a:cs typeface="+mn-ea"/>
              <a:sym typeface="+mn-lt"/>
            </a:endParaRPr>
          </a:p>
        </p:txBody>
      </p:sp>
      <p:pic>
        <p:nvPicPr>
          <p:cNvPr id="2" name="图片 2" descr="772c175d-6637-448c-af2a-b40a2e27cf98"/>
          <p:cNvPicPr>
            <a:picLocks noChangeAspect="1"/>
          </p:cNvPicPr>
          <p:nvPr/>
        </p:nvPicPr>
        <p:blipFill>
          <a:blip r:embed="rId1"/>
          <a:stretch>
            <a:fillRect/>
          </a:stretch>
        </p:blipFill>
        <p:spPr>
          <a:xfrm>
            <a:off x="767715" y="2348865"/>
            <a:ext cx="5269230" cy="3481705"/>
          </a:xfrm>
          <a:prstGeom prst="rect">
            <a:avLst/>
          </a:prstGeom>
        </p:spPr>
      </p:pic>
      <p:pic>
        <p:nvPicPr>
          <p:cNvPr id="3" name="图片 2"/>
          <p:cNvPicPr>
            <a:picLocks noChangeAspect="1"/>
          </p:cNvPicPr>
          <p:nvPr/>
        </p:nvPicPr>
        <p:blipFill>
          <a:blip r:embed="rId2"/>
          <a:stretch>
            <a:fillRect/>
          </a:stretch>
        </p:blipFill>
        <p:spPr>
          <a:xfrm>
            <a:off x="6240145" y="2348865"/>
            <a:ext cx="5704840" cy="34715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1.</a:t>
            </a:r>
            <a:r>
              <a:rPr lang="zh-CN" altLang="en-US" dirty="0">
                <a:latin typeface="+mn-lt"/>
                <a:ea typeface="+mn-ea"/>
                <a:cs typeface="+mn-ea"/>
                <a:sym typeface="+mn-lt"/>
              </a:rPr>
              <a:t>常用操作</a:t>
            </a:r>
            <a:endParaRPr lang="en-US" altLang="zh-CN" dirty="0">
              <a:latin typeface="+mn-lt"/>
              <a:ea typeface="+mn-ea"/>
              <a:cs typeface="+mn-ea"/>
              <a:sym typeface="+mn-lt"/>
            </a:endParaRPr>
          </a:p>
        </p:txBody>
      </p:sp>
      <p:sp>
        <p:nvSpPr>
          <p:cNvPr id="11267" name="Rectangle 3"/>
          <p:cNvSpPr>
            <a:spLocks noGrp="1" noChangeArrowheads="1"/>
          </p:cNvSpPr>
          <p:nvPr>
            <p:ph idx="1"/>
          </p:nvPr>
        </p:nvSpPr>
        <p:spPr>
          <a:xfrm>
            <a:off x="560388" y="1125538"/>
            <a:ext cx="10009187" cy="1798637"/>
          </a:xfrm>
        </p:spPr>
        <p:txBody>
          <a:bodyPr rtlCol="0">
            <a:normAutofit/>
          </a:bodyPr>
          <a:lstStyle/>
          <a:p>
            <a:pPr marL="0" indent="0" fontAlgn="auto">
              <a:spcAft>
                <a:spcPts val="0"/>
              </a:spcAft>
              <a:buFont typeface="Arial" panose="020B0604020202020204" pitchFamily="34" charset="0"/>
              <a:buNone/>
              <a:defRPr/>
            </a:pPr>
            <a:r>
              <a:rPr lang="en-US" altLang="zh-CN" sz="2400" dirty="0">
                <a:cs typeface="+mn-ea"/>
                <a:sym typeface="+mn-lt"/>
              </a:rPr>
              <a:t>1.1.</a:t>
            </a:r>
            <a:r>
              <a:rPr lang="zh-CN" altLang="en-US" sz="2400" dirty="0">
                <a:cs typeface="+mn-ea"/>
                <a:sym typeface="+mn-lt"/>
              </a:rPr>
              <a:t>完善资料</a:t>
            </a:r>
            <a:endParaRPr lang="en-US" altLang="zh-CN" sz="2400" dirty="0">
              <a:cs typeface="+mn-ea"/>
              <a:sym typeface="+mn-lt"/>
            </a:endParaRPr>
          </a:p>
          <a:p>
            <a:pPr marL="0" indent="0" fontAlgn="auto">
              <a:spcAft>
                <a:spcPts val="0"/>
              </a:spcAft>
              <a:defRPr/>
            </a:pPr>
            <a:r>
              <a:rPr lang="zh-CN" altLang="zh-CN" sz="2400" dirty="0">
                <a:cs typeface="+mn-ea"/>
                <a:sym typeface="+mn-lt"/>
              </a:rPr>
              <a:t>操作步骤</a:t>
            </a:r>
            <a:endParaRPr lang="zh-CN" altLang="zh-CN" sz="2400" dirty="0">
              <a:cs typeface="+mn-ea"/>
              <a:sym typeface="+mn-lt"/>
            </a:endParaRPr>
          </a:p>
          <a:p>
            <a:pPr marL="0" indent="0" fontAlgn="auto">
              <a:spcAft>
                <a:spcPts val="0"/>
              </a:spcAft>
              <a:defRPr/>
            </a:pPr>
            <a:r>
              <a:rPr lang="zh-CN" altLang="zh-CN" sz="2400" dirty="0">
                <a:cs typeface="+mn-ea"/>
                <a:sym typeface="+mn-lt"/>
              </a:rPr>
              <a:t>第一步：登录系统；</a:t>
            </a:r>
            <a:endParaRPr lang="zh-CN" altLang="zh-CN" sz="2400" dirty="0">
              <a:cs typeface="+mn-ea"/>
              <a:sym typeface="+mn-lt"/>
            </a:endParaRPr>
          </a:p>
          <a:p>
            <a:pPr marL="0" indent="0" fontAlgn="auto">
              <a:spcAft>
                <a:spcPts val="0"/>
              </a:spcAft>
              <a:defRPr/>
            </a:pPr>
            <a:r>
              <a:rPr lang="zh-CN" altLang="zh-CN" sz="2400" dirty="0">
                <a:cs typeface="+mn-ea"/>
                <a:sym typeface="+mn-lt"/>
              </a:rPr>
              <a:t>第二步：个人用户首次登录系统后，请人员首先完善个人信息。</a:t>
            </a:r>
            <a:endParaRPr lang="en-US" altLang="zh-CN" sz="2400" dirty="0">
              <a:cs typeface="+mn-ea"/>
              <a:sym typeface="+mn-lt"/>
            </a:endParaRPr>
          </a:p>
        </p:txBody>
      </p:sp>
      <p:pic>
        <p:nvPicPr>
          <p:cNvPr id="1024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3538" y="3068638"/>
            <a:ext cx="8924925"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endParaRPr lang="zh-CN" altLang="en-US" dirty="0">
              <a:latin typeface="+mn-lt"/>
              <a:ea typeface="+mn-ea"/>
              <a:cs typeface="+mn-ea"/>
              <a:sym typeface="+mn-lt"/>
            </a:endParaRPr>
          </a:p>
        </p:txBody>
      </p:sp>
      <p:sp>
        <p:nvSpPr>
          <p:cNvPr id="8195" name="内容占位符 2"/>
          <p:cNvSpPr>
            <a:spLocks noGrp="1" noChangeArrowheads="1"/>
          </p:cNvSpPr>
          <p:nvPr>
            <p:ph idx="1"/>
          </p:nvPr>
        </p:nvSpPr>
        <p:spPr>
          <a:xfrm>
            <a:off x="407988" y="1052513"/>
            <a:ext cx="10945812" cy="4824412"/>
          </a:xfrm>
        </p:spPr>
        <p:txBody>
          <a:bodyPr rtlCol="0">
            <a:normAutofit/>
          </a:bodyPr>
          <a:lstStyle/>
          <a:p>
            <a:pPr fontAlgn="auto">
              <a:spcAft>
                <a:spcPts val="0"/>
              </a:spcAft>
              <a:defRPr/>
            </a:pPr>
            <a:r>
              <a:rPr lang="zh-CN" altLang="zh-CN" sz="2000" dirty="0">
                <a:cs typeface="+mn-ea"/>
                <a:sym typeface="+mn-lt"/>
              </a:rPr>
              <a:t>下图是登陆系统后首页面：包括主功能菜单区、</a:t>
            </a:r>
            <a:r>
              <a:rPr lang="zh-CN" altLang="en-US" sz="2000" dirty="0">
                <a:cs typeface="+mn-ea"/>
                <a:sym typeface="+mn-lt"/>
              </a:rPr>
              <a:t>科研动态</a:t>
            </a:r>
            <a:r>
              <a:rPr lang="zh-CN" altLang="zh-CN" sz="2000" dirty="0">
                <a:cs typeface="+mn-ea"/>
                <a:sym typeface="+mn-lt"/>
              </a:rPr>
              <a:t>提示区</a:t>
            </a:r>
            <a:r>
              <a:rPr lang="zh-CN" altLang="en-US" sz="2000" dirty="0">
                <a:cs typeface="+mn-ea"/>
                <a:sym typeface="+mn-lt"/>
              </a:rPr>
              <a:t>、</a:t>
            </a:r>
            <a:r>
              <a:rPr lang="zh-CN" altLang="zh-CN" sz="2000" dirty="0">
                <a:cs typeface="+mn-ea"/>
                <a:sym typeface="+mn-lt"/>
              </a:rPr>
              <a:t>快捷通道区及</a:t>
            </a:r>
            <a:r>
              <a:rPr lang="zh-CN" altLang="en-US" sz="2000" dirty="0">
                <a:cs typeface="+mn-ea"/>
                <a:sym typeface="+mn-lt"/>
              </a:rPr>
              <a:t>人员角色</a:t>
            </a:r>
            <a:r>
              <a:rPr lang="zh-CN" altLang="zh-CN" sz="2000" dirty="0">
                <a:cs typeface="+mn-ea"/>
                <a:sym typeface="+mn-lt"/>
              </a:rPr>
              <a:t>区。</a:t>
            </a:r>
            <a:endParaRPr lang="zh-CN" altLang="zh-CN" sz="2000" dirty="0">
              <a:cs typeface="+mn-ea"/>
              <a:sym typeface="+mn-lt"/>
            </a:endParaRPr>
          </a:p>
          <a:p>
            <a:pPr fontAlgn="auto">
              <a:spcAft>
                <a:spcPts val="0"/>
              </a:spcAft>
              <a:defRPr/>
            </a:pPr>
            <a:endParaRPr lang="zh-CN" altLang="en-US" dirty="0">
              <a:cs typeface="+mn-ea"/>
              <a:sym typeface="+mn-lt"/>
            </a:endParaRPr>
          </a:p>
        </p:txBody>
      </p:sp>
      <p:grpSp>
        <p:nvGrpSpPr>
          <p:cNvPr id="16388" name="组合 7"/>
          <p:cNvGrpSpPr/>
          <p:nvPr/>
        </p:nvGrpSpPr>
        <p:grpSpPr bwMode="auto">
          <a:xfrm>
            <a:off x="852488" y="1755775"/>
            <a:ext cx="10307637" cy="4638675"/>
            <a:chOff x="838200" y="1999991"/>
            <a:chExt cx="10307662" cy="4638487"/>
          </a:xfrm>
        </p:grpSpPr>
        <p:grpSp>
          <p:nvGrpSpPr>
            <p:cNvPr id="16389" name="组合 5"/>
            <p:cNvGrpSpPr/>
            <p:nvPr/>
          </p:nvGrpSpPr>
          <p:grpSpPr bwMode="auto">
            <a:xfrm>
              <a:off x="838200" y="1999991"/>
              <a:ext cx="10307662" cy="4638487"/>
              <a:chOff x="-45442" y="2708920"/>
              <a:chExt cx="12192000" cy="5430575"/>
            </a:xfrm>
          </p:grpSpPr>
          <p:pic>
            <p:nvPicPr>
              <p:cNvPr id="16391"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442" y="2708920"/>
                <a:ext cx="12192000" cy="54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59890" y="2777686"/>
                <a:ext cx="936979" cy="2620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7" name="椭圆 6"/>
            <p:cNvSpPr/>
            <p:nvPr/>
          </p:nvSpPr>
          <p:spPr>
            <a:xfrm>
              <a:off x="9974284" y="2084126"/>
              <a:ext cx="334964" cy="184143"/>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科研动态</a:t>
            </a:r>
            <a:endParaRPr lang="zh-CN" altLang="en-US" dirty="0">
              <a:latin typeface="+mn-lt"/>
              <a:ea typeface="+mn-ea"/>
              <a:cs typeface="+mn-ea"/>
              <a:sym typeface="+mn-lt"/>
            </a:endParaRPr>
          </a:p>
        </p:txBody>
      </p:sp>
      <p:sp>
        <p:nvSpPr>
          <p:cNvPr id="15363" name="内容占位符 2"/>
          <p:cNvSpPr>
            <a:spLocks noGrp="1" noChangeArrowheads="1"/>
          </p:cNvSpPr>
          <p:nvPr>
            <p:ph idx="1"/>
          </p:nvPr>
        </p:nvSpPr>
        <p:spPr>
          <a:xfrm>
            <a:off x="658813" y="908050"/>
            <a:ext cx="10874375" cy="4402138"/>
          </a:xfrm>
        </p:spPr>
        <p:txBody>
          <a:bodyPr rtlCol="0">
            <a:normAutofit/>
          </a:bodyPr>
          <a:lstStyle/>
          <a:p>
            <a:pPr fontAlgn="auto">
              <a:lnSpc>
                <a:spcPct val="100000"/>
              </a:lnSpc>
              <a:spcBef>
                <a:spcPts val="1200"/>
              </a:spcBef>
              <a:spcAft>
                <a:spcPts val="0"/>
              </a:spcAft>
              <a:defRPr/>
            </a:pPr>
            <a:r>
              <a:rPr lang="zh-CN" altLang="en-US" sz="2400" dirty="0">
                <a:cs typeface="+mn-ea"/>
                <a:sym typeface="+mn-lt"/>
              </a:rPr>
              <a:t>系统提醒：</a:t>
            </a:r>
            <a:r>
              <a:rPr lang="zh-CN" altLang="zh-CN" sz="2400" dirty="0">
                <a:cs typeface="+mn-ea"/>
                <a:sym typeface="+mn-lt"/>
              </a:rPr>
              <a:t>系统会把您待办的事项以系统提醒的方式在“系统提醒”中提示，并可在对应的提醒下查看“审核意见”。</a:t>
            </a:r>
            <a:endParaRPr lang="zh-CN" altLang="zh-CN" sz="2400" dirty="0">
              <a:cs typeface="+mn-ea"/>
              <a:sym typeface="+mn-lt"/>
            </a:endParaRPr>
          </a:p>
          <a:p>
            <a:pPr fontAlgn="auto">
              <a:lnSpc>
                <a:spcPct val="100000"/>
              </a:lnSpc>
              <a:spcBef>
                <a:spcPts val="1200"/>
              </a:spcBef>
              <a:spcAft>
                <a:spcPts val="0"/>
              </a:spcAft>
              <a:defRPr/>
            </a:pPr>
            <a:r>
              <a:rPr lang="zh-CN" altLang="en-US" sz="2400" dirty="0">
                <a:cs typeface="+mn-ea"/>
                <a:sym typeface="+mn-lt"/>
              </a:rPr>
              <a:t>系统通知：</a:t>
            </a:r>
            <a:r>
              <a:rPr lang="zh-CN" altLang="zh-CN" sz="2400" dirty="0">
                <a:cs typeface="+mn-ea"/>
                <a:sym typeface="+mn-lt"/>
              </a:rPr>
              <a:t>系统登录首页显示所有公告及消息。</a:t>
            </a:r>
            <a:endParaRPr lang="en-US" altLang="zh-CN" sz="2400" dirty="0">
              <a:cs typeface="+mn-ea"/>
              <a:sym typeface="+mn-lt"/>
            </a:endParaRPr>
          </a:p>
          <a:p>
            <a:pPr fontAlgn="auto">
              <a:lnSpc>
                <a:spcPct val="100000"/>
              </a:lnSpc>
              <a:spcBef>
                <a:spcPts val="1200"/>
              </a:spcBef>
              <a:spcAft>
                <a:spcPts val="0"/>
              </a:spcAft>
              <a:defRPr/>
            </a:pPr>
            <a:r>
              <a:rPr lang="zh-CN" altLang="en-US" sz="2400" dirty="0">
                <a:cs typeface="+mn-ea"/>
                <a:sym typeface="+mn-lt"/>
              </a:rPr>
              <a:t>快捷通道：</a:t>
            </a:r>
            <a:r>
              <a:rPr lang="zh-CN" altLang="zh-CN" sz="2400" dirty="0">
                <a:cs typeface="+mn-ea"/>
                <a:sym typeface="+mn-lt"/>
              </a:rPr>
              <a:t>点击登录首页右侧“快捷通道”，进入相应的填写页面，弹出页面上方有操作流程提示。填写后保存即可。</a:t>
            </a:r>
            <a:endParaRPr lang="zh-CN" altLang="zh-CN" sz="2400" dirty="0">
              <a:cs typeface="+mn-ea"/>
              <a:sym typeface="+mn-lt"/>
            </a:endParaRPr>
          </a:p>
          <a:p>
            <a:pPr fontAlgn="auto">
              <a:spcAft>
                <a:spcPts val="0"/>
              </a:spcAft>
              <a:defRPr/>
            </a:pPr>
            <a:endParaRPr lang="zh-CN" altLang="en-US" dirty="0">
              <a:cs typeface="+mn-ea"/>
              <a:sym typeface="+mn-lt"/>
            </a:endParaRPr>
          </a:p>
        </p:txBody>
      </p:sp>
      <p:grpSp>
        <p:nvGrpSpPr>
          <p:cNvPr id="17412" name="组合 6"/>
          <p:cNvGrpSpPr/>
          <p:nvPr/>
        </p:nvGrpSpPr>
        <p:grpSpPr bwMode="auto">
          <a:xfrm>
            <a:off x="1055688" y="3284538"/>
            <a:ext cx="10307637" cy="4638675"/>
            <a:chOff x="838200" y="1999991"/>
            <a:chExt cx="10307662" cy="4638487"/>
          </a:xfrm>
        </p:grpSpPr>
        <p:grpSp>
          <p:nvGrpSpPr>
            <p:cNvPr id="17413" name="组合 7"/>
            <p:cNvGrpSpPr/>
            <p:nvPr/>
          </p:nvGrpSpPr>
          <p:grpSpPr bwMode="auto">
            <a:xfrm>
              <a:off x="838200" y="1999991"/>
              <a:ext cx="10307662" cy="4638487"/>
              <a:chOff x="-45442" y="2708920"/>
              <a:chExt cx="12192000" cy="5430575"/>
            </a:xfrm>
          </p:grpSpPr>
          <p:pic>
            <p:nvPicPr>
              <p:cNvPr id="17415"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442" y="2708920"/>
                <a:ext cx="12192000" cy="54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0559890" y="2777684"/>
                <a:ext cx="936979" cy="2620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9" name="椭圆 8"/>
            <p:cNvSpPr/>
            <p:nvPr/>
          </p:nvSpPr>
          <p:spPr>
            <a:xfrm>
              <a:off x="9974284" y="2084125"/>
              <a:ext cx="334964" cy="184143"/>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a:xfrm>
            <a:off x="192088" y="169863"/>
            <a:ext cx="5040312" cy="612775"/>
          </a:xfrm>
        </p:spPr>
        <p:txBody>
          <a:bodyPr rtlCol="0"/>
          <a:lstStyle/>
          <a:p>
            <a:pPr fontAlgn="auto">
              <a:spcAft>
                <a:spcPts val="0"/>
              </a:spcAft>
              <a:defRPr/>
            </a:pPr>
            <a:r>
              <a:rPr lang="en-US" altLang="zh-CN" dirty="0">
                <a:latin typeface="+mn-lt"/>
                <a:ea typeface="+mn-ea"/>
                <a:cs typeface="+mn-ea"/>
                <a:sym typeface="+mn-lt"/>
              </a:rPr>
              <a:t>2.</a:t>
            </a:r>
            <a:r>
              <a:rPr lang="zh-CN" altLang="en-US" dirty="0">
                <a:latin typeface="+mn-lt"/>
                <a:ea typeface="+mn-ea"/>
                <a:cs typeface="+mn-ea"/>
                <a:sym typeface="+mn-lt"/>
              </a:rPr>
              <a:t>页面介绍</a:t>
            </a:r>
            <a:r>
              <a:rPr lang="en-US" altLang="zh-CN" dirty="0">
                <a:latin typeface="+mn-lt"/>
                <a:ea typeface="+mn-ea"/>
                <a:cs typeface="+mn-ea"/>
                <a:sym typeface="+mn-lt"/>
              </a:rPr>
              <a:t>——</a:t>
            </a:r>
            <a:r>
              <a:rPr lang="zh-CN" altLang="en-US" dirty="0">
                <a:latin typeface="+mn-lt"/>
                <a:ea typeface="+mn-ea"/>
                <a:cs typeface="+mn-ea"/>
                <a:sym typeface="+mn-lt"/>
              </a:rPr>
              <a:t>科研项目</a:t>
            </a:r>
            <a:endParaRPr lang="zh-CN" altLang="en-US" dirty="0">
              <a:latin typeface="+mn-lt"/>
              <a:ea typeface="+mn-ea"/>
              <a:cs typeface="+mn-ea"/>
              <a:sym typeface="+mn-lt"/>
            </a:endParaRPr>
          </a:p>
        </p:txBody>
      </p:sp>
      <p:sp>
        <p:nvSpPr>
          <p:cNvPr id="16387" name="内容占位符 2"/>
          <p:cNvSpPr>
            <a:spLocks noGrp="1" noChangeArrowheads="1"/>
          </p:cNvSpPr>
          <p:nvPr>
            <p:ph idx="1"/>
          </p:nvPr>
        </p:nvSpPr>
        <p:spPr>
          <a:xfrm>
            <a:off x="317500" y="908050"/>
            <a:ext cx="11306175" cy="4824413"/>
          </a:xfrm>
        </p:spPr>
        <p:txBody>
          <a:bodyPr rtlCol="0">
            <a:normAutofit/>
          </a:bodyPr>
          <a:lstStyle/>
          <a:p>
            <a:pPr fontAlgn="auto">
              <a:spcAft>
                <a:spcPts val="0"/>
              </a:spcAft>
              <a:defRPr/>
            </a:pPr>
            <a:r>
              <a:rPr lang="zh-CN" altLang="en-US" dirty="0">
                <a:cs typeface="+mn-ea"/>
                <a:sym typeface="+mn-lt"/>
              </a:rPr>
              <a:t>纵向项目</a:t>
            </a:r>
            <a:r>
              <a:rPr lang="en-US" altLang="zh-CN" dirty="0">
                <a:cs typeface="+mn-ea"/>
                <a:sym typeface="+mn-lt"/>
              </a:rPr>
              <a:t>——</a:t>
            </a:r>
            <a:r>
              <a:rPr lang="zh-CN" altLang="en-US" dirty="0">
                <a:cs typeface="+mn-ea"/>
                <a:sym typeface="+mn-lt"/>
              </a:rPr>
              <a:t>查看项目</a:t>
            </a:r>
            <a:endParaRPr lang="en-US" altLang="zh-CN" dirty="0">
              <a:cs typeface="+mn-ea"/>
              <a:sym typeface="+mn-lt"/>
            </a:endParaRPr>
          </a:p>
          <a:p>
            <a:pPr fontAlgn="auto">
              <a:spcAft>
                <a:spcPts val="0"/>
              </a:spcAft>
              <a:defRPr/>
            </a:pPr>
            <a:r>
              <a:rPr lang="zh-CN" altLang="zh-CN" sz="2400" dirty="0">
                <a:cs typeface="+mn-ea"/>
                <a:sym typeface="+mn-lt"/>
              </a:rPr>
              <a:t>点击【立项</a:t>
            </a:r>
            <a:r>
              <a:rPr lang="zh-CN" altLang="en-US" sz="2400" dirty="0">
                <a:cs typeface="+mn-ea"/>
                <a:sym typeface="+mn-lt"/>
              </a:rPr>
              <a:t>项目</a:t>
            </a:r>
            <a:r>
              <a:rPr lang="zh-CN" altLang="zh-CN" sz="2400" dirty="0">
                <a:cs typeface="+mn-ea"/>
                <a:sym typeface="+mn-lt"/>
              </a:rPr>
              <a:t>】进入项目立项页面，可查看所有项目，具有新增、删除、</a:t>
            </a:r>
            <a:r>
              <a:rPr lang="zh-CN" altLang="en-US" sz="2400" dirty="0">
                <a:cs typeface="+mn-ea"/>
                <a:sym typeface="+mn-lt"/>
              </a:rPr>
              <a:t>编辑</a:t>
            </a:r>
            <a:r>
              <a:rPr lang="zh-CN" altLang="zh-CN" sz="2400" dirty="0">
                <a:cs typeface="+mn-ea"/>
                <a:sym typeface="+mn-lt"/>
              </a:rPr>
              <a:t>功能。左侧根据项目性质、</a:t>
            </a:r>
            <a:r>
              <a:rPr lang="zh-CN" altLang="en-US" sz="2400" dirty="0">
                <a:cs typeface="+mn-ea"/>
                <a:sym typeface="+mn-lt"/>
              </a:rPr>
              <a:t>参与形式、项目状态、年度选择展示</a:t>
            </a:r>
            <a:r>
              <a:rPr lang="zh-CN" altLang="zh-CN" sz="2400" dirty="0">
                <a:cs typeface="+mn-ea"/>
                <a:sym typeface="+mn-lt"/>
              </a:rPr>
              <a:t>。</a:t>
            </a:r>
            <a:endParaRPr lang="en-US" altLang="zh-CN" sz="2400" dirty="0">
              <a:cs typeface="+mn-ea"/>
              <a:sym typeface="+mn-lt"/>
            </a:endParaRPr>
          </a:p>
          <a:p>
            <a:pPr fontAlgn="auto">
              <a:spcAft>
                <a:spcPts val="0"/>
              </a:spcAft>
              <a:defRPr/>
            </a:pPr>
            <a:r>
              <a:rPr lang="zh-CN" altLang="en-US" sz="2400" dirty="0">
                <a:solidFill>
                  <a:srgbClr val="FF0000"/>
                </a:solidFill>
                <a:cs typeface="+mn-ea"/>
                <a:sym typeface="+mn-lt"/>
              </a:rPr>
              <a:t>请负责人将主持项目的相关信息进行完善后提交</a:t>
            </a:r>
            <a:r>
              <a:rPr lang="zh-CN" altLang="zh-CN" sz="2000" dirty="0">
                <a:cs typeface="+mn-ea"/>
                <a:sym typeface="+mn-lt"/>
              </a:rPr>
              <a:t>（注：个人</a:t>
            </a:r>
            <a:r>
              <a:rPr lang="zh-CN" altLang="en-US" sz="2000" dirty="0">
                <a:cs typeface="+mn-ea"/>
                <a:sym typeface="+mn-lt"/>
              </a:rPr>
              <a:t>提交</a:t>
            </a:r>
            <a:r>
              <a:rPr lang="zh-CN" altLang="zh-CN" sz="2000" dirty="0">
                <a:cs typeface="+mn-ea"/>
                <a:sym typeface="+mn-lt"/>
              </a:rPr>
              <a:t>的项目</a:t>
            </a:r>
            <a:r>
              <a:rPr lang="en-US" altLang="zh-CN" sz="2000" dirty="0">
                <a:cs typeface="+mn-ea"/>
                <a:sym typeface="+mn-lt"/>
              </a:rPr>
              <a:t>——</a:t>
            </a:r>
            <a:r>
              <a:rPr lang="zh-CN" altLang="en-US" sz="2000" dirty="0">
                <a:cs typeface="+mn-ea"/>
                <a:sym typeface="+mn-lt"/>
              </a:rPr>
              <a:t>二级单位科研秘书</a:t>
            </a:r>
            <a:r>
              <a:rPr lang="zh-CN" altLang="zh-CN" sz="2000" dirty="0">
                <a:cs typeface="+mn-ea"/>
                <a:sym typeface="+mn-lt"/>
              </a:rPr>
              <a:t>审核</a:t>
            </a:r>
            <a:r>
              <a:rPr lang="en-US" altLang="zh-CN" sz="2000" dirty="0">
                <a:cs typeface="+mn-ea"/>
                <a:sym typeface="+mn-lt"/>
              </a:rPr>
              <a:t>——</a:t>
            </a:r>
            <a:r>
              <a:rPr lang="zh-CN" altLang="en-US" sz="2000" dirty="0">
                <a:cs typeface="+mn-ea"/>
                <a:sym typeface="+mn-lt"/>
              </a:rPr>
              <a:t>校科技处审核通过</a:t>
            </a:r>
            <a:r>
              <a:rPr lang="zh-CN" altLang="zh-CN" sz="2000" dirty="0">
                <a:cs typeface="+mn-ea"/>
                <a:sym typeface="+mn-lt"/>
              </a:rPr>
              <a:t>，通过</a:t>
            </a:r>
            <a:r>
              <a:rPr lang="zh-CN" altLang="en-US" sz="2000" dirty="0">
                <a:cs typeface="+mn-ea"/>
                <a:sym typeface="+mn-lt"/>
              </a:rPr>
              <a:t>后的项目信息</a:t>
            </a:r>
            <a:r>
              <a:rPr lang="zh-CN" altLang="zh-CN" sz="2000" dirty="0">
                <a:cs typeface="+mn-ea"/>
                <a:sym typeface="+mn-lt"/>
              </a:rPr>
              <a:t>个人无法修改）</a:t>
            </a:r>
            <a:endParaRPr lang="zh-CN" altLang="zh-CN" sz="2000" dirty="0">
              <a:cs typeface="+mn-ea"/>
              <a:sym typeface="+mn-lt"/>
            </a:endParaRPr>
          </a:p>
          <a:p>
            <a:pPr fontAlgn="auto">
              <a:spcAft>
                <a:spcPts val="0"/>
              </a:spcAft>
              <a:defRPr/>
            </a:pPr>
            <a:endParaRPr lang="en-US" altLang="zh-CN" dirty="0">
              <a:cs typeface="+mn-ea"/>
              <a:sym typeface="+mn-lt"/>
            </a:endParaRPr>
          </a:p>
          <a:p>
            <a:pPr fontAlgn="auto">
              <a:spcAft>
                <a:spcPts val="0"/>
              </a:spcAft>
              <a:defRPr/>
            </a:pPr>
            <a:endParaRPr lang="zh-CN" altLang="zh-CN" dirty="0">
              <a:cs typeface="+mn-ea"/>
              <a:sym typeface="+mn-lt"/>
            </a:endParaRPr>
          </a:p>
          <a:p>
            <a:pPr fontAlgn="auto">
              <a:spcAft>
                <a:spcPts val="0"/>
              </a:spcAft>
              <a:defRPr/>
            </a:pPr>
            <a:endParaRPr lang="zh-CN" altLang="en-US" dirty="0">
              <a:cs typeface="+mn-ea"/>
              <a:sym typeface="+mn-lt"/>
            </a:endParaRPr>
          </a:p>
        </p:txBody>
      </p:sp>
      <p:grpSp>
        <p:nvGrpSpPr>
          <p:cNvPr id="18436" name="组合 6"/>
          <p:cNvGrpSpPr/>
          <p:nvPr/>
        </p:nvGrpSpPr>
        <p:grpSpPr bwMode="auto">
          <a:xfrm>
            <a:off x="1271588" y="3213100"/>
            <a:ext cx="9398000" cy="4440238"/>
            <a:chOff x="1271464" y="2852936"/>
            <a:chExt cx="9398762" cy="4441068"/>
          </a:xfrm>
        </p:grpSpPr>
        <p:pic>
          <p:nvPicPr>
            <p:cNvPr id="18437"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1464" y="2852936"/>
              <a:ext cx="9398762" cy="4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9481092" y="2878341"/>
              <a:ext cx="503279" cy="215940"/>
            </a:xfrm>
            <a:prstGeom prst="ellipse">
              <a:avLst/>
            </a:prstGeom>
            <a:solidFill>
              <a:srgbClr val="2494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6" name="矩形 5"/>
            <p:cNvSpPr/>
            <p:nvPr/>
          </p:nvSpPr>
          <p:spPr>
            <a:xfrm>
              <a:off x="6096267" y="4316885"/>
              <a:ext cx="431835" cy="29771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01rzcft">
      <a:majorFont>
        <a:latin typeface="Times New Roman"/>
        <a:ea typeface="思源黑体 CN"/>
        <a:cs typeface=""/>
      </a:majorFont>
      <a:minorFont>
        <a:latin typeface="Times New Roman"/>
        <a:ea typeface="思源黑体 CN"/>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1847</Words>
  <Application>WPS 演示</Application>
  <PresentationFormat>宽屏</PresentationFormat>
  <Paragraphs>157</Paragraphs>
  <Slides>22</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Times New Roman</vt:lpstr>
      <vt:lpstr>思源黑体 CN</vt:lpstr>
      <vt:lpstr>黑体</vt:lpstr>
      <vt:lpstr>Calibri</vt:lpstr>
      <vt:lpstr>微软雅黑</vt:lpstr>
      <vt:lpstr>Arial Unicode MS</vt:lpstr>
      <vt:lpstr>Wingdings</vt:lpstr>
      <vt:lpstr>思源黑体 CN</vt:lpstr>
      <vt:lpstr>清雅黑体</vt:lpstr>
      <vt:lpstr>Office 主题​​</vt:lpstr>
      <vt:lpstr>福建医科大学科研管理系统 操作流程（部分模块）</vt:lpstr>
      <vt:lpstr>PowerPoint 演示文稿</vt:lpstr>
      <vt:lpstr>校外用户科研管理系统访问方法：</vt:lpstr>
      <vt:lpstr>校外用户科研管理系统访问方法：</vt:lpstr>
      <vt:lpstr>校内用户科研管理系统访问方法：</vt:lpstr>
      <vt:lpstr>1.常用操作</vt:lpstr>
      <vt:lpstr>2.页面介绍</vt:lpstr>
      <vt:lpstr>2.页面介绍——科研动态</vt:lpstr>
      <vt:lpstr>2.页面介绍——科研项目</vt:lpstr>
      <vt:lpstr>2.页面介绍——科研项目</vt:lpstr>
      <vt:lpstr>2.页面介绍——科研项目</vt:lpstr>
      <vt:lpstr>2.页面介绍——科研项目</vt:lpstr>
      <vt:lpstr>2.页面介绍——科研项目</vt:lpstr>
      <vt:lpstr>2.页面介绍——科研项目</vt:lpstr>
      <vt:lpstr>2.页面介绍——科研成果</vt:lpstr>
      <vt:lpstr>2.页面介绍——科研成果</vt:lpstr>
      <vt:lpstr>2.页面介绍——论文</vt:lpstr>
      <vt:lpstr>2.页面介绍——论文</vt:lpstr>
      <vt:lpstr>2.操作演示</vt:lpstr>
      <vt:lpstr>3.系统答疑</vt:lpstr>
      <vt:lpstr>3.系统答疑</vt:lpstr>
      <vt:lpstr>3.系统答疑</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User</dc:creator>
  <cp:lastModifiedBy>CHOCO</cp:lastModifiedBy>
  <cp:revision>192</cp:revision>
  <dcterms:created xsi:type="dcterms:W3CDTF">2009-04-14T22:57:00Z</dcterms:created>
  <dcterms:modified xsi:type="dcterms:W3CDTF">2026-04-30T03:29:43Z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DC362C0F5DD84C8AB7FAA1143C5F4E67_12</vt:lpwstr>
  </property>
</Properties>
</file>